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29" r:id="rId2"/>
  </p:sldMasterIdLst>
  <p:notesMasterIdLst>
    <p:notesMasterId r:id="rId42"/>
  </p:notesMasterIdLst>
  <p:handoutMasterIdLst>
    <p:handoutMasterId r:id="rId43"/>
  </p:handoutMasterIdLst>
  <p:sldIdLst>
    <p:sldId id="415" r:id="rId3"/>
    <p:sldId id="402" r:id="rId4"/>
    <p:sldId id="400" r:id="rId5"/>
    <p:sldId id="410" r:id="rId6"/>
    <p:sldId id="416" r:id="rId7"/>
    <p:sldId id="411" r:id="rId8"/>
    <p:sldId id="412" r:id="rId9"/>
    <p:sldId id="414" r:id="rId10"/>
    <p:sldId id="483" r:id="rId11"/>
    <p:sldId id="430" r:id="rId12"/>
    <p:sldId id="438" r:id="rId13"/>
    <p:sldId id="441" r:id="rId14"/>
    <p:sldId id="329" r:id="rId15"/>
    <p:sldId id="361" r:id="rId16"/>
    <p:sldId id="454" r:id="rId17"/>
    <p:sldId id="382" r:id="rId18"/>
    <p:sldId id="409" r:id="rId19"/>
    <p:sldId id="470" r:id="rId20"/>
    <p:sldId id="391" r:id="rId21"/>
    <p:sldId id="462" r:id="rId22"/>
    <p:sldId id="390" r:id="rId23"/>
    <p:sldId id="324" r:id="rId24"/>
    <p:sldId id="304" r:id="rId25"/>
    <p:sldId id="306" r:id="rId26"/>
    <p:sldId id="270" r:id="rId27"/>
    <p:sldId id="469" r:id="rId28"/>
    <p:sldId id="307" r:id="rId29"/>
    <p:sldId id="458" r:id="rId30"/>
    <p:sldId id="406" r:id="rId31"/>
    <p:sldId id="491" r:id="rId32"/>
    <p:sldId id="434" r:id="rId33"/>
    <p:sldId id="488" r:id="rId34"/>
    <p:sldId id="404" r:id="rId35"/>
    <p:sldId id="492" r:id="rId36"/>
    <p:sldId id="493" r:id="rId37"/>
    <p:sldId id="489" r:id="rId38"/>
    <p:sldId id="490" r:id="rId39"/>
    <p:sldId id="442" r:id="rId40"/>
    <p:sldId id="443" r:id="rId4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00FF"/>
    <a:srgbClr val="FF9933"/>
    <a:srgbClr val="FF9999"/>
    <a:srgbClr val="FFFFCC"/>
    <a:srgbClr val="CCCCFF"/>
    <a:srgbClr val="009E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5" autoAdjust="0"/>
    <p:restoredTop sz="93514" autoAdjust="0"/>
  </p:normalViewPr>
  <p:slideViewPr>
    <p:cSldViewPr snapToGrid="0">
      <p:cViewPr varScale="1">
        <p:scale>
          <a:sx n="86" d="100"/>
          <a:sy n="86" d="100"/>
        </p:scale>
        <p:origin x="1361" y="84"/>
      </p:cViewPr>
      <p:guideLst>
        <p:guide orient="horz" pos="42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52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0" y="746125"/>
            <a:ext cx="4967288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fld id="{3C2634B3-E370-46B7-9711-1AD6FA82EE1E}" type="slidenum">
              <a:rPr lang="ko-KR" altLang="en-US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0" y="746125"/>
            <a:ext cx="4967288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fld id="{3C2634B3-E370-46B7-9711-1AD6FA82EE1E}" type="slidenum">
              <a:rPr lang="ko-KR" altLang="en-US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4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00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41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pic>
        <p:nvPicPr>
          <p:cNvPr id="5" name="그림 4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22668" y="4960937"/>
            <a:ext cx="5888863" cy="2672842"/>
          </a:xfrm>
          <a:prstGeom prst="rect">
            <a:avLst/>
          </a:prstGeom>
        </p:spPr>
      </p:pic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11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49F3908-8432-46C2-9A97-2AAB410800A8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84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07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2BF3-9BC3-4E6F-ABD3-FA23A76701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13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56B18A6-C5FF-454B-BCFB-7A47292EFFB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99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787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63500"/>
            <a:ext cx="17748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00" y="60324"/>
            <a:ext cx="8229600" cy="439718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263EA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>
              <a:lnSpc>
                <a:spcPct val="130000"/>
              </a:lnSpc>
              <a:defRPr sz="2000" b="1">
                <a:solidFill>
                  <a:srgbClr val="539517"/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lnSpc>
                <a:spcPct val="130000"/>
              </a:lnSpc>
              <a:defRPr sz="1200"/>
            </a:lvl3pPr>
            <a:lvl4pPr>
              <a:lnSpc>
                <a:spcPct val="130000"/>
              </a:lnSpc>
              <a:defRPr sz="1200"/>
            </a:lvl4pPr>
            <a:lvl5pPr>
              <a:lnSpc>
                <a:spcPct val="13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462910" y="326680"/>
            <a:ext cx="8014894" cy="42862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buFont typeface="Wingdings" pitchFamily="2" charset="2"/>
              <a:buChar char="v"/>
              <a:defRPr sz="1500"/>
            </a:lvl2pPr>
            <a:lvl3pPr>
              <a:buFont typeface="Wingdings" pitchFamily="2" charset="2"/>
              <a:buChar char="v"/>
              <a:defRPr sz="1500"/>
            </a:lvl3pPr>
            <a:lvl4pPr>
              <a:buFont typeface="Wingdings" pitchFamily="2" charset="2"/>
              <a:buChar char="v"/>
              <a:defRPr sz="1500"/>
            </a:lvl4pPr>
            <a:lvl5pPr>
              <a:buFont typeface="Wingdings" pitchFamily="2" charset="2"/>
              <a:buChar char="v"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271570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 설명선 3"/>
          <p:cNvSpPr/>
          <p:nvPr userDrawn="1"/>
        </p:nvSpPr>
        <p:spPr>
          <a:xfrm>
            <a:off x="8729663" y="6586538"/>
            <a:ext cx="357187" cy="214312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 userDrawn="1"/>
        </p:nvSpPr>
        <p:spPr bwMode="auto">
          <a:xfrm>
            <a:off x="1588" y="6538913"/>
            <a:ext cx="6143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altLang="ko-KR" sz="1200" dirty="0">
                <a:solidFill>
                  <a:srgbClr val="F05972"/>
                </a:solidFill>
              </a:rPr>
              <a:t>01 </a:t>
            </a:r>
            <a:r>
              <a:rPr lang="ko-KR" altLang="en-US" sz="1200" dirty="0">
                <a:solidFill>
                  <a:srgbClr val="F05972"/>
                </a:solidFill>
              </a:rPr>
              <a:t>정보화 사회의 컴퓨터</a:t>
            </a:r>
            <a:endParaRPr lang="en-US" altLang="ko-KR" sz="1200" dirty="0">
              <a:solidFill>
                <a:srgbClr val="F0597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00" y="60324"/>
            <a:ext cx="8229600" cy="439718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263EA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462910" y="326680"/>
            <a:ext cx="8014894" cy="42862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buFont typeface="Wingdings" pitchFamily="2" charset="2"/>
              <a:buChar char="v"/>
              <a:defRPr sz="1500"/>
            </a:lvl2pPr>
            <a:lvl3pPr>
              <a:buFont typeface="Wingdings" pitchFamily="2" charset="2"/>
              <a:buChar char="v"/>
              <a:defRPr sz="1500"/>
            </a:lvl3pPr>
            <a:lvl4pPr>
              <a:buFont typeface="Wingdings" pitchFamily="2" charset="2"/>
              <a:buChar char="v"/>
              <a:defRPr sz="1500"/>
            </a:lvl4pPr>
            <a:lvl5pPr>
              <a:buFont typeface="Wingdings" pitchFamily="2" charset="2"/>
              <a:buChar char="v"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554983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1" y="2196090"/>
            <a:ext cx="48563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326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03776"/>
            <a:ext cx="8229600" cy="495257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/>
              <a:pPr>
                <a:defRPr/>
              </a:pPr>
              <a:t>Friday, August 28, 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  <p:sp>
        <p:nvSpPr>
          <p:cNvPr id="10" name="제목 1"/>
          <p:cNvSpPr txBox="1"/>
          <p:nvPr userDrawn="1"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5841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000855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84766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490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2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31136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3035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322120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70998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96535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87448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20033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58620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9ED880B-10F4-4AC3-97A5-42C2B356871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C367D72-C954-4DCF-A049-373A9311E5A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8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B3319A-B826-4118-A067-203EFDC26B9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194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00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660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D4B2F-B799-4EE6-82C0-03377699445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9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F3F73F5-9AD5-46FD-B405-6BE38291058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453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ko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KYNA1SiCFM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AI9mF_cBu0&amp;feature=player_embedd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번호 개체 틀 7"/>
          <p:cNvSpPr txBox="1">
            <a:spLocks noGrp="1"/>
          </p:cNvSpPr>
          <p:nvPr/>
        </p:nvSpPr>
        <p:spPr bwMode="auto">
          <a:xfrm>
            <a:off x="179388" y="6589713"/>
            <a:ext cx="1352550" cy="3333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•"/>
              <a:defRPr kumimoji="1" sz="3200" b="1">
                <a:solidFill>
                  <a:srgbClr val="000099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Char char="q"/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har char="m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 algn="just" eaLnBrk="0" hangingPunct="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 algn="just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endParaRPr lang="ko-KR" altLang="en-US" sz="1200" b="0">
              <a:solidFill>
                <a:srgbClr val="0B3F8B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781" y="1"/>
            <a:ext cx="9693240" cy="68579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18FCD6-985B-496B-8214-8645793A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03" y="0"/>
            <a:ext cx="1475656" cy="18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sz="3600" dirty="0"/>
              <a:t>컴퓨터의 구성 요소 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73238"/>
            <a:ext cx="683895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83533" y="3814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6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80" y="1658638"/>
            <a:ext cx="6211384" cy="493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1099667" y="426244"/>
            <a:ext cx="7072312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atinLnBrk="1">
              <a:lnSpc>
                <a:spcPct val="90000"/>
              </a:lnSpc>
              <a:defRPr/>
            </a:pPr>
            <a:r>
              <a:rPr kumimoji="1" lang="ko-KR" altLang="en-US" sz="3600" b="1" kern="0" dirty="0">
                <a:latin typeface="HY헤드라인M" pitchFamily="18" charset="-127"/>
                <a:ea typeface="HY헤드라인M" pitchFamily="18" charset="-127"/>
                <a:cs typeface="+mj-cs"/>
              </a:rPr>
              <a:t>소프트웨어의 계층적 분류 </a:t>
            </a:r>
            <a:r>
              <a:rPr kumimoji="1" lang="ko-KR" altLang="en-US" sz="3600" b="1" kern="0" dirty="0">
                <a:latin typeface="+mj-lt"/>
                <a:ea typeface="+mj-ea"/>
                <a:cs typeface="+mj-cs"/>
              </a:rPr>
              <a:t> </a:t>
            </a:r>
            <a:endParaRPr kumimoji="1" lang="ko-KR" altLang="en-US" sz="3600" kern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624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sz="3200" dirty="0"/>
              <a:t>컴퓨터의 발전과정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83533" y="3814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413652056" descr="EMB000040fc21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" y="2451580"/>
            <a:ext cx="8402905" cy="36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0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프로그래밍이 가능한 최초의 기계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          </a:t>
            </a:r>
            <a:r>
              <a:rPr lang="ko-KR" altLang="en-US" dirty="0">
                <a:solidFill>
                  <a:srgbClr val="FF0000"/>
                </a:solidFill>
              </a:rPr>
              <a:t>해석 기관</a:t>
            </a:r>
            <a:r>
              <a:rPr lang="en-US" altLang="ko-KR" dirty="0">
                <a:solidFill>
                  <a:srgbClr val="FF0000"/>
                </a:solidFill>
              </a:rPr>
              <a:t>(Analytical Engine)</a:t>
            </a:r>
          </a:p>
          <a:p>
            <a:r>
              <a:rPr lang="ko-KR" altLang="en-US" dirty="0" err="1"/>
              <a:t>만든이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FF0000"/>
                </a:solidFill>
              </a:rPr>
              <a:t>챨스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배비지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수천 개의 기어</a:t>
            </a:r>
            <a:r>
              <a:rPr lang="en-US" altLang="ko-KR" dirty="0"/>
              <a:t>, </a:t>
            </a:r>
            <a:r>
              <a:rPr lang="ko-KR" altLang="en-US" dirty="0"/>
              <a:t>바퀴</a:t>
            </a:r>
            <a:r>
              <a:rPr lang="en-US" altLang="ko-KR" dirty="0"/>
              <a:t>, 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레버 등이 증기로 작동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91" y="3657005"/>
            <a:ext cx="1802751" cy="213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42" y="3557036"/>
            <a:ext cx="1753611" cy="223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7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에이다의</a:t>
            </a:r>
            <a:r>
              <a:rPr lang="ko-KR" altLang="en-US" dirty="0"/>
              <a:t> 프로그램</a:t>
            </a:r>
          </a:p>
        </p:txBody>
      </p:sp>
      <p:pic>
        <p:nvPicPr>
          <p:cNvPr id="404482" name="Picture 2" descr="Image result for ada's program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07" y="1441035"/>
            <a:ext cx="7209562" cy="50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70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직사각형 1"/>
          <p:cNvSpPr>
            <a:spLocks noChangeArrowheads="1"/>
          </p:cNvSpPr>
          <p:nvPr/>
        </p:nvSpPr>
        <p:spPr>
          <a:xfrm>
            <a:off x="714848" y="330740"/>
            <a:ext cx="6335713" cy="10156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/>
                <a:ea typeface="맑은 고딕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9pPr>
          </a:lstStyle>
          <a:p>
            <a:pPr lvl="0">
              <a:defRPr/>
            </a:pPr>
            <a:r>
              <a:rPr lang="ko-KR" altLang="en-US" sz="3600" b="1" dirty="0">
                <a:latin typeface="HY헤드라인M"/>
                <a:ea typeface="HY헤드라인M"/>
              </a:rPr>
              <a:t> 프로그래밍 언어</a:t>
            </a:r>
            <a:br>
              <a:rPr lang="en-US" altLang="ko-KR" b="1" dirty="0">
                <a:latin typeface="HY헤드라인M"/>
                <a:ea typeface="HY헤드라인M"/>
              </a:rPr>
            </a:br>
            <a:endParaRPr lang="en-US" altLang="ko-KR" b="1" dirty="0">
              <a:latin typeface="HY헤드라인M"/>
              <a:ea typeface="HY헤드라인M"/>
            </a:endParaRPr>
          </a:p>
        </p:txBody>
      </p:sp>
      <p:pic>
        <p:nvPicPr>
          <p:cNvPr id="21510" name="그림 21509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94804" y="1666874"/>
            <a:ext cx="6694844" cy="42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프로그래밍 언어의 분류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398" y="1827213"/>
            <a:ext cx="8212137" cy="1015663"/>
          </a:xfrm>
          <a:noFill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기계어</a:t>
            </a:r>
            <a:r>
              <a:rPr lang="en-US" altLang="ko-KR" sz="2000" dirty="0">
                <a:ea typeface="새굴림" pitchFamily="18" charset="-127"/>
              </a:rPr>
              <a:t>(machine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어셈블리어</a:t>
            </a:r>
            <a:r>
              <a:rPr lang="en-US" altLang="ko-KR" sz="2000" dirty="0">
                <a:ea typeface="새굴림" pitchFamily="18" charset="-127"/>
              </a:rPr>
              <a:t>(assembly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고급 언어</a:t>
            </a:r>
            <a:r>
              <a:rPr lang="en-US" altLang="ko-KR" sz="2000" dirty="0">
                <a:ea typeface="새굴림" pitchFamily="18" charset="-127"/>
              </a:rPr>
              <a:t>(high-level language) </a:t>
            </a:r>
            <a:endParaRPr lang="ko-KR" altLang="en-US" sz="2000" dirty="0">
              <a:ea typeface="새굴림" pitchFamily="18" charset="-127"/>
            </a:endParaRPr>
          </a:p>
        </p:txBody>
      </p:sp>
      <p:grpSp>
        <p:nvGrpSpPr>
          <p:cNvPr id="17412" name="Group 17"/>
          <p:cNvGrpSpPr>
            <a:grpSpLocks/>
          </p:cNvGrpSpPr>
          <p:nvPr/>
        </p:nvGrpSpPr>
        <p:grpSpPr bwMode="auto">
          <a:xfrm>
            <a:off x="1481138" y="3486150"/>
            <a:ext cx="5448300" cy="2070100"/>
            <a:chOff x="645" y="986"/>
            <a:chExt cx="4318" cy="1666"/>
          </a:xfrm>
        </p:grpSpPr>
        <p:sp>
          <p:nvSpPr>
            <p:cNvPr id="17413" name="Freeform 8"/>
            <p:cNvSpPr>
              <a:spLocks/>
            </p:cNvSpPr>
            <p:nvPr/>
          </p:nvSpPr>
          <p:spPr bwMode="auto">
            <a:xfrm>
              <a:off x="645" y="1062"/>
              <a:ext cx="2474" cy="1590"/>
            </a:xfrm>
            <a:custGeom>
              <a:avLst/>
              <a:gdLst>
                <a:gd name="T0" fmla="*/ 876 w 2600"/>
                <a:gd name="T1" fmla="*/ 81 h 1590"/>
                <a:gd name="T2" fmla="*/ 840 w 2600"/>
                <a:gd name="T3" fmla="*/ 81 h 1590"/>
                <a:gd name="T4" fmla="*/ 120 w 2600"/>
                <a:gd name="T5" fmla="*/ 384 h 1590"/>
                <a:gd name="T6" fmla="*/ 120 w 2600"/>
                <a:gd name="T7" fmla="*/ 1142 h 1590"/>
                <a:gd name="T8" fmla="*/ 660 w 2600"/>
                <a:gd name="T9" fmla="*/ 1559 h 1590"/>
                <a:gd name="T10" fmla="*/ 1814 w 2600"/>
                <a:gd name="T11" fmla="*/ 1331 h 1590"/>
                <a:gd name="T12" fmla="*/ 2318 w 2600"/>
                <a:gd name="T13" fmla="*/ 953 h 1590"/>
                <a:gd name="T14" fmla="*/ 2390 w 2600"/>
                <a:gd name="T15" fmla="*/ 309 h 1590"/>
                <a:gd name="T16" fmla="*/ 1814 w 2600"/>
                <a:gd name="T17" fmla="*/ 44 h 1590"/>
                <a:gd name="T18" fmla="*/ 913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14" name="Freeform 9"/>
            <p:cNvSpPr>
              <a:spLocks/>
            </p:cNvSpPr>
            <p:nvPr/>
          </p:nvSpPr>
          <p:spPr bwMode="auto">
            <a:xfrm>
              <a:off x="2766" y="986"/>
              <a:ext cx="2197" cy="1590"/>
            </a:xfrm>
            <a:custGeom>
              <a:avLst/>
              <a:gdLst>
                <a:gd name="T0" fmla="*/ 778 w 2600"/>
                <a:gd name="T1" fmla="*/ 81 h 1590"/>
                <a:gd name="T2" fmla="*/ 746 w 2600"/>
                <a:gd name="T3" fmla="*/ 81 h 1590"/>
                <a:gd name="T4" fmla="*/ 106 w 2600"/>
                <a:gd name="T5" fmla="*/ 384 h 1590"/>
                <a:gd name="T6" fmla="*/ 106 w 2600"/>
                <a:gd name="T7" fmla="*/ 1142 h 1590"/>
                <a:gd name="T8" fmla="*/ 586 w 2600"/>
                <a:gd name="T9" fmla="*/ 1559 h 1590"/>
                <a:gd name="T10" fmla="*/ 1611 w 2600"/>
                <a:gd name="T11" fmla="*/ 1331 h 1590"/>
                <a:gd name="T12" fmla="*/ 2058 w 2600"/>
                <a:gd name="T13" fmla="*/ 953 h 1590"/>
                <a:gd name="T14" fmla="*/ 2123 w 2600"/>
                <a:gd name="T15" fmla="*/ 309 h 1590"/>
                <a:gd name="T16" fmla="*/ 1611 w 2600"/>
                <a:gd name="T17" fmla="*/ 44 h 1590"/>
                <a:gd name="T18" fmla="*/ 810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7415" name="Picture 10" descr="MCj0416470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1402"/>
              <a:ext cx="1125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11" descr="MCj037884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" y="1440"/>
              <a:ext cx="871" cy="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12"/>
            <p:cNvSpPr txBox="1">
              <a:spLocks noChangeArrowheads="1"/>
            </p:cNvSpPr>
            <p:nvPr/>
          </p:nvSpPr>
          <p:spPr bwMode="auto">
            <a:xfrm>
              <a:off x="1516" y="1461"/>
              <a:ext cx="636" cy="279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기계어</a:t>
              </a:r>
            </a:p>
          </p:txBody>
        </p:sp>
        <p:sp>
          <p:nvSpPr>
            <p:cNvPr id="17418" name="Text Box 13"/>
            <p:cNvSpPr txBox="1">
              <a:spLocks noChangeArrowheads="1"/>
            </p:cNvSpPr>
            <p:nvPr/>
          </p:nvSpPr>
          <p:spPr bwMode="auto">
            <a:xfrm>
              <a:off x="2122" y="1461"/>
              <a:ext cx="959" cy="27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어셈블리어</a:t>
              </a:r>
            </a:p>
          </p:txBody>
        </p:sp>
        <p:sp>
          <p:nvSpPr>
            <p:cNvPr id="17419" name="Text Box 14"/>
            <p:cNvSpPr txBox="1">
              <a:spLocks noChangeArrowheads="1"/>
            </p:cNvSpPr>
            <p:nvPr/>
          </p:nvSpPr>
          <p:spPr bwMode="auto">
            <a:xfrm>
              <a:off x="2994" y="1461"/>
              <a:ext cx="798" cy="279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고급언어</a:t>
              </a:r>
            </a:p>
          </p:txBody>
        </p:sp>
        <p:sp>
          <p:nvSpPr>
            <p:cNvPr id="17420" name="Text Box 15"/>
            <p:cNvSpPr txBox="1">
              <a:spLocks noChangeArrowheads="1"/>
            </p:cNvSpPr>
            <p:nvPr/>
          </p:nvSpPr>
          <p:spPr bwMode="auto">
            <a:xfrm>
              <a:off x="1043" y="2269"/>
              <a:ext cx="68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컴퓨터 </a:t>
              </a:r>
            </a:p>
          </p:txBody>
        </p:sp>
        <p:sp>
          <p:nvSpPr>
            <p:cNvPr id="17421" name="Text Box 16"/>
            <p:cNvSpPr txBox="1">
              <a:spLocks noChangeArrowheads="1"/>
            </p:cNvSpPr>
            <p:nvPr/>
          </p:nvSpPr>
          <p:spPr bwMode="auto">
            <a:xfrm>
              <a:off x="4055" y="2220"/>
              <a:ext cx="52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인간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9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 idx="4294967295"/>
          </p:nvPr>
        </p:nvSpPr>
        <p:spPr>
          <a:xfrm>
            <a:off x="250825" y="0"/>
            <a:ext cx="8001000" cy="762000"/>
          </a:xfrm>
        </p:spPr>
        <p:txBody>
          <a:bodyPr/>
          <a:lstStyle/>
          <a:p>
            <a:r>
              <a:rPr lang="ko-KR" altLang="en-US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 언어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14375" y="1071563"/>
            <a:ext cx="7756525" cy="2124075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dirty="0">
                <a:latin typeface="Comic Sans MS" panose="030F0702030302020204" pitchFamily="66" charset="0"/>
                <a:ea typeface="굴림" panose="020B0600000101010101" pitchFamily="50" charset="-127"/>
              </a:rPr>
              <a:t>00001111 10111111 01000101 11111000       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기계어</a:t>
            </a: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굴림" panose="020B0600000101010101" pitchFamily="50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Comic Sans MS" panose="030F0702030302020204" pitchFamily="66" charset="0"/>
                <a:ea typeface="굴림" panose="020B0600000101010101" pitchFamily="50" charset="-127"/>
              </a:rPr>
              <a:t>00001111 10111111 01001101 11111000</a:t>
            </a: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Comic Sans MS" panose="030F0702030302020204" pitchFamily="66" charset="0"/>
                <a:ea typeface="굴림" panose="020B0600000101010101" pitchFamily="50" charset="-127"/>
              </a:rPr>
              <a:t>00000011 10100001</a:t>
            </a: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Comic Sans MS" panose="030F0702030302020204" pitchFamily="66" charset="0"/>
                <a:ea typeface="굴림" panose="020B0600000101010101" pitchFamily="50" charset="-127"/>
              </a:rPr>
              <a:t>01100110 10001001 01000101 11111010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99110" y="3551849"/>
            <a:ext cx="7916873" cy="1646605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dirty="0">
                <a:latin typeface="Cooper Black" panose="0208090404030B020404" pitchFamily="18" charset="0"/>
                <a:ea typeface="+mj-ea"/>
              </a:rPr>
              <a:t>MOV AX, MIDSCORE                                                     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어셈블리어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기호어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US" altLang="ko-KR" dirty="0">
                <a:latin typeface="Cooper Black" panose="0208090404030B020404" pitchFamily="18" charset="0"/>
                <a:ea typeface="+mj-ea"/>
              </a:rPr>
              <a:t>MOV CX, FINALSCORE</a:t>
            </a:r>
          </a:p>
          <a:p>
            <a:pPr>
              <a:spcBef>
                <a:spcPct val="50000"/>
              </a:spcBef>
              <a:defRPr/>
            </a:pPr>
            <a:r>
              <a:rPr lang="en-US" altLang="ko-KR" dirty="0">
                <a:latin typeface="Cooper Black" panose="0208090404030B020404" pitchFamily="18" charset="0"/>
                <a:ea typeface="+mj-ea"/>
              </a:rPr>
              <a:t>ADD AX CX</a:t>
            </a:r>
          </a:p>
          <a:p>
            <a:pPr>
              <a:spcBef>
                <a:spcPct val="50000"/>
              </a:spcBef>
              <a:defRPr/>
            </a:pPr>
            <a:r>
              <a:rPr lang="en-US" altLang="ko-KR" dirty="0">
                <a:latin typeface="Cooper Black" panose="0208090404030B020404" pitchFamily="18" charset="0"/>
                <a:ea typeface="+mj-ea"/>
              </a:rPr>
              <a:t>MOV TOTALSCORE, AX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99110" y="5473005"/>
            <a:ext cx="7996931" cy="1384995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굴림" panose="020B0600000101010101" pitchFamily="50" charset="-127"/>
              </a:rPr>
              <a:t>                                       고급언어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굴림" panose="020B0600000101010101" pitchFamily="50" charset="-127"/>
            </a:endParaRPr>
          </a:p>
          <a:p>
            <a:pPr>
              <a:defRPr/>
            </a:pPr>
            <a:endParaRPr lang="en-US" altLang="ko-KR" sz="2800" dirty="0">
              <a:solidFill>
                <a:srgbClr val="FF0000"/>
              </a:solidFill>
              <a:latin typeface="Arial Black" panose="020B0A04020102020204" pitchFamily="34" charset="0"/>
              <a:ea typeface="+mj-ea"/>
            </a:endParaRPr>
          </a:p>
          <a:p>
            <a:pPr>
              <a:defRPr/>
            </a:pPr>
            <a:r>
              <a:rPr lang="en-US" altLang="ko-KR" sz="2800" dirty="0" err="1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TotalScore</a:t>
            </a:r>
            <a:r>
              <a:rPr lang="en-US" altLang="ko-KR" sz="2800" dirty="0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 = </a:t>
            </a:r>
            <a:r>
              <a:rPr lang="en-US" altLang="ko-KR" sz="2800" dirty="0" err="1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MidScore</a:t>
            </a:r>
            <a:r>
              <a:rPr lang="en-US" altLang="ko-KR" sz="2800" dirty="0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 + </a:t>
            </a:r>
            <a:r>
              <a:rPr lang="en-US" altLang="ko-KR" sz="2800" dirty="0" err="1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FinalScore</a:t>
            </a:r>
            <a:r>
              <a:rPr lang="en-US" altLang="ko-KR" sz="2800" dirty="0">
                <a:solidFill>
                  <a:srgbClr val="0000FF"/>
                </a:solidFill>
                <a:latin typeface="Arial Black" panose="020B0A04020102020204" pitchFamily="34" charset="0"/>
                <a:ea typeface="+mj-e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7937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직사각형 1"/>
          <p:cNvSpPr>
            <a:spLocks noChangeArrowheads="1"/>
          </p:cNvSpPr>
          <p:nvPr/>
        </p:nvSpPr>
        <p:spPr bwMode="auto">
          <a:xfrm>
            <a:off x="539750" y="179388"/>
            <a:ext cx="63357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36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 언어의 번역</a:t>
            </a:r>
            <a:br>
              <a:rPr lang="en-US" altLang="ko-KR" b="1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/>
          </a:p>
        </p:txBody>
      </p:sp>
      <p:pic>
        <p:nvPicPr>
          <p:cNvPr id="19459" name="_x177436008" descr="DRW00000e8c57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00703"/>
            <a:ext cx="7834705" cy="457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46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597" y="198215"/>
            <a:ext cx="6912805" cy="6659785"/>
            <a:chOff x="1533412" y="133408"/>
            <a:chExt cx="6912805" cy="6659785"/>
          </a:xfrm>
        </p:grpSpPr>
        <p:sp>
          <p:nvSpPr>
            <p:cNvPr id="5" name="TextBox 4"/>
            <p:cNvSpPr txBox="1"/>
            <p:nvPr/>
          </p:nvSpPr>
          <p:spPr>
            <a:xfrm>
              <a:off x="1788951" y="2202401"/>
              <a:ext cx="1110199" cy="2664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00B0F0"/>
                  </a:solidFill>
                </a:rPr>
                <a:t>Ken Tompson</a:t>
              </a:r>
              <a:endParaRPr lang="ko-KR" altLang="en-US" sz="120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19597" y="1616747"/>
              <a:ext cx="1255753" cy="271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rgbClr val="00B0F0"/>
                  </a:solidFill>
                </a:rPr>
                <a:t>Martin Richards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60169" y="2771332"/>
              <a:ext cx="1262806" cy="449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r>
                <a:rPr lang="ko-KR" altLang="en-US" sz="1200" dirty="0">
                  <a:solidFill>
                    <a:srgbClr val="00B0F0"/>
                  </a:solidFill>
                </a:rPr>
                <a:t>과 </a:t>
              </a:r>
            </a:p>
            <a:p>
              <a:pPr>
                <a:defRPr/>
              </a:pPr>
              <a:r>
                <a:rPr lang="en-US" altLang="ko-KR" sz="1200" dirty="0">
                  <a:solidFill>
                    <a:srgbClr val="00B0F0"/>
                  </a:solidFill>
                </a:rPr>
                <a:t>Dennis Ritchie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1555" y="3572163"/>
              <a:ext cx="1372370" cy="268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rgbClr val="00B0F0"/>
                  </a:solidFill>
                </a:rPr>
                <a:t>Bjarne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Stroustrup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1151" y="133408"/>
              <a:ext cx="847374" cy="268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Assembly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1224" y="1635560"/>
              <a:ext cx="610926" cy="2713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</a:rPr>
                <a:t>BCPL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7226" y="678098"/>
              <a:ext cx="678173" cy="266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Fortran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76885" y="1228106"/>
              <a:ext cx="517890" cy="2691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Algol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48832" y="1509440"/>
              <a:ext cx="555743" cy="2640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Basic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1067" y="2863665"/>
              <a:ext cx="30010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</a:rPr>
                <a:t>C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61772" y="3558419"/>
              <a:ext cx="475603" cy="2629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</a:rPr>
                <a:t>C++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4951" y="4698195"/>
              <a:ext cx="513874" cy="2661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Java</a:t>
              </a:r>
              <a:endParaRPr lang="ko-KR" alt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54315" y="5503165"/>
              <a:ext cx="378410" cy="2708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C#</a:t>
              </a:r>
              <a:endParaRPr lang="ko-KR" alt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99910" y="4672898"/>
              <a:ext cx="875765" cy="262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Javascript</a:t>
              </a:r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5812" y="3580827"/>
              <a:ext cx="982863" cy="269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Objective-C</a:t>
              </a:r>
              <a:endParaRPr lang="ko-KR" alt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61067" y="2210219"/>
              <a:ext cx="300108" cy="268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</a:rPr>
                <a:t>B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7269" y="2210218"/>
              <a:ext cx="524503" cy="2681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1970</a:t>
              </a:r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7270" y="2861029"/>
              <a:ext cx="579005" cy="265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1972 </a:t>
              </a:r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909680" y="3645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1983</a:t>
              </a:r>
              <a:endParaRPr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59831" y="4686802"/>
              <a:ext cx="525119" cy="268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1995</a:t>
              </a:r>
              <a:endParaRPr lang="ko-KR" alt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5272" y="1611836"/>
              <a:ext cx="525030" cy="2664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1967</a:t>
              </a:r>
              <a:endParaRPr lang="ko-KR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02101" y="691997"/>
              <a:ext cx="52450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1954</a:t>
              </a:r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5936" y="5498985"/>
              <a:ext cx="524503" cy="2655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2000</a:t>
              </a:r>
              <a:endParaRPr lang="ko-KR" altLang="en-US" sz="12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52383" y="1223731"/>
              <a:ext cx="524503" cy="2640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1958</a:t>
              </a:r>
              <a:endParaRPr lang="ko-KR" altLang="en-US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24329" y="1506629"/>
              <a:ext cx="524503" cy="2668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1964</a:t>
              </a:r>
              <a:endParaRPr lang="ko-KR" altLang="en-US" sz="12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47226" y="4198389"/>
              <a:ext cx="998991" cy="45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Visual Basic</a:t>
              </a:r>
              <a:endParaRPr lang="ko-KR" altLang="en-US" sz="12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22724" y="4195578"/>
              <a:ext cx="524503" cy="2639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1991</a:t>
              </a:r>
              <a:endParaRPr lang="ko-KR" altLang="en-US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11959" y="4686801"/>
              <a:ext cx="525516" cy="2680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1995</a:t>
              </a:r>
              <a:endParaRPr lang="ko-KR" altLang="en-US" sz="1200"/>
            </a:p>
          </p:txBody>
        </p:sp>
        <p:cxnSp>
          <p:nvCxnSpPr>
            <p:cNvPr id="33" name="직선 화살표 연결선 32"/>
            <p:cNvCxnSpPr>
              <a:stCxn id="9" idx="2"/>
              <a:endCxn id="11" idx="0"/>
            </p:cNvCxnSpPr>
            <p:nvPr/>
          </p:nvCxnSpPr>
          <p:spPr>
            <a:xfrm>
              <a:off x="5092903" y="410407"/>
              <a:ext cx="1759932" cy="2676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2"/>
              <a:endCxn id="10" idx="0"/>
            </p:cNvCxnSpPr>
            <p:nvPr/>
          </p:nvCxnSpPr>
          <p:spPr>
            <a:xfrm flipH="1">
              <a:off x="3707904" y="410407"/>
              <a:ext cx="1384999" cy="122515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1" idx="2"/>
              <a:endCxn id="12" idx="0"/>
            </p:cNvCxnSpPr>
            <p:nvPr/>
          </p:nvCxnSpPr>
          <p:spPr>
            <a:xfrm flipH="1">
              <a:off x="5751160" y="955097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0" idx="2"/>
              <a:endCxn id="20" idx="0"/>
            </p:cNvCxnSpPr>
            <p:nvPr/>
          </p:nvCxnSpPr>
          <p:spPr>
            <a:xfrm flipH="1">
              <a:off x="3702293" y="1912559"/>
              <a:ext cx="5611" cy="29766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0" idx="2"/>
              <a:endCxn id="14" idx="0"/>
            </p:cNvCxnSpPr>
            <p:nvPr/>
          </p:nvCxnSpPr>
          <p:spPr>
            <a:xfrm>
              <a:off x="3702293" y="2487218"/>
              <a:ext cx="0" cy="37644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14" idx="2"/>
              <a:endCxn id="15" idx="0"/>
            </p:cNvCxnSpPr>
            <p:nvPr/>
          </p:nvCxnSpPr>
          <p:spPr>
            <a:xfrm>
              <a:off x="3702293" y="3140664"/>
              <a:ext cx="11312" cy="41775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4" idx="2"/>
              <a:endCxn id="18" idx="0"/>
            </p:cNvCxnSpPr>
            <p:nvPr/>
          </p:nvCxnSpPr>
          <p:spPr>
            <a:xfrm>
              <a:off x="3702293" y="3140664"/>
              <a:ext cx="1422382" cy="15322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1" idx="2"/>
              <a:endCxn id="13" idx="0"/>
            </p:cNvCxnSpPr>
            <p:nvPr/>
          </p:nvCxnSpPr>
          <p:spPr>
            <a:xfrm>
              <a:off x="6852835" y="955097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3" idx="2"/>
              <a:endCxn id="30" idx="0"/>
            </p:cNvCxnSpPr>
            <p:nvPr/>
          </p:nvCxnSpPr>
          <p:spPr>
            <a:xfrm>
              <a:off x="7915092" y="1786439"/>
              <a:ext cx="31631" cy="2411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2" idx="2"/>
              <a:endCxn id="18" idx="0"/>
            </p:cNvCxnSpPr>
            <p:nvPr/>
          </p:nvCxnSpPr>
          <p:spPr>
            <a:xfrm flipH="1">
              <a:off x="5124675" y="1505105"/>
              <a:ext cx="626485" cy="3167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5" idx="2"/>
              <a:endCxn id="16" idx="0"/>
            </p:cNvCxnSpPr>
            <p:nvPr/>
          </p:nvCxnSpPr>
          <p:spPr>
            <a:xfrm>
              <a:off x="3713605" y="3835418"/>
              <a:ext cx="116957" cy="862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830562" y="4975194"/>
              <a:ext cx="811466" cy="5279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5294667" y="3580827"/>
              <a:ext cx="524503" cy="269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1983</a:t>
              </a:r>
              <a:endParaRPr lang="ko-KR" altLang="en-US" sz="1200"/>
            </a:p>
          </p:txBody>
        </p:sp>
        <p:cxnSp>
          <p:nvCxnSpPr>
            <p:cNvPr id="46" name="직선 화살표 연결선 45"/>
            <p:cNvCxnSpPr>
              <a:stCxn id="14" idx="2"/>
              <a:endCxn id="19" idx="0"/>
            </p:cNvCxnSpPr>
            <p:nvPr/>
          </p:nvCxnSpPr>
          <p:spPr>
            <a:xfrm>
              <a:off x="3702293" y="3140664"/>
              <a:ext cx="2531734" cy="4401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12" idx="2"/>
              <a:endCxn id="19" idx="0"/>
            </p:cNvCxnSpPr>
            <p:nvPr/>
          </p:nvCxnSpPr>
          <p:spPr>
            <a:xfrm>
              <a:off x="5751160" y="1505105"/>
              <a:ext cx="482867" cy="2075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0" idx="2"/>
              <a:endCxn id="17" idx="0"/>
            </p:cNvCxnSpPr>
            <p:nvPr/>
          </p:nvCxnSpPr>
          <p:spPr>
            <a:xfrm flipH="1">
              <a:off x="4642028" y="4475388"/>
              <a:ext cx="3304695" cy="1027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093317" y="4065110"/>
              <a:ext cx="453408" cy="270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Perl</a:t>
              </a:r>
              <a:endParaRPr lang="ko-KR" altLang="en-US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33412" y="4062474"/>
              <a:ext cx="565638" cy="2637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1987 </a:t>
              </a:r>
              <a:endParaRPr lang="ko-KR" altLang="en-US" sz="1200"/>
            </a:p>
          </p:txBody>
        </p:sp>
        <p:cxnSp>
          <p:nvCxnSpPr>
            <p:cNvPr id="51" name="직선 화살표 연결선 50"/>
            <p:cNvCxnSpPr>
              <a:stCxn id="14" idx="2"/>
              <a:endCxn id="49" idx="0"/>
            </p:cNvCxnSpPr>
            <p:nvPr/>
          </p:nvCxnSpPr>
          <p:spPr>
            <a:xfrm flipH="1">
              <a:off x="2314020" y="3140664"/>
              <a:ext cx="1388273" cy="9244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093317" y="4697689"/>
              <a:ext cx="501033" cy="266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PHP</a:t>
              </a:r>
              <a:endParaRPr lang="ko-KR" altLang="en-US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33412" y="4695053"/>
              <a:ext cx="565638" cy="2693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1995 </a:t>
              </a:r>
              <a:endParaRPr lang="ko-KR" altLang="en-US" sz="1200"/>
            </a:p>
          </p:txBody>
        </p:sp>
        <p:cxnSp>
          <p:nvCxnSpPr>
            <p:cNvPr id="54" name="직선 화살표 연결선 53"/>
            <p:cNvCxnSpPr>
              <a:stCxn id="49" idx="2"/>
              <a:endCxn id="52" idx="0"/>
            </p:cNvCxnSpPr>
            <p:nvPr/>
          </p:nvCxnSpPr>
          <p:spPr>
            <a:xfrm>
              <a:off x="2314020" y="4342109"/>
              <a:ext cx="15901" cy="355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7502" y="5284181"/>
              <a:ext cx="56642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C++98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8165" y="5293215"/>
              <a:ext cx="415498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1998 </a:t>
              </a:r>
              <a:endParaRPr lang="ko-KR" altLang="en-US" sz="700"/>
            </a:p>
          </p:txBody>
        </p:sp>
        <p:cxnSp>
          <p:nvCxnSpPr>
            <p:cNvPr id="57" name="직선 화살표 연결선 56"/>
            <p:cNvCxnSpPr>
              <a:stCxn id="15" idx="2"/>
              <a:endCxn id="55" idx="0"/>
            </p:cNvCxnSpPr>
            <p:nvPr/>
          </p:nvCxnSpPr>
          <p:spPr>
            <a:xfrm flipH="1">
              <a:off x="2731013" y="3835418"/>
              <a:ext cx="982592" cy="144876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725512" y="5768820"/>
              <a:ext cx="57239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C++03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01702" y="5811862"/>
              <a:ext cx="410425" cy="1907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2003 </a:t>
              </a:r>
              <a:endParaRPr lang="ko-KR" altLang="en-US" sz="7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87131" y="5953611"/>
              <a:ext cx="572696" cy="2395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C++11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6748" y="5997458"/>
              <a:ext cx="415498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2011 </a:t>
              </a:r>
              <a:endParaRPr lang="ko-KR" altLang="en-US" sz="7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13544" y="6146892"/>
              <a:ext cx="571406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C++14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97385" y="6182279"/>
              <a:ext cx="415498" cy="1918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2014 </a:t>
              </a:r>
              <a:endParaRPr lang="ko-KR" altLang="en-US" sz="7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57362" y="6334867"/>
              <a:ext cx="631550" cy="2392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C++17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30025" y="6381033"/>
              <a:ext cx="511679" cy="193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2017 </a:t>
              </a:r>
              <a:endParaRPr lang="ko-KR" altLang="en-US" sz="700"/>
            </a:p>
          </p:txBody>
        </p:sp>
        <p:cxnSp>
          <p:nvCxnSpPr>
            <p:cNvPr id="66" name="직선 화살표 연결선 65"/>
            <p:cNvCxnSpPr>
              <a:stCxn id="55" idx="2"/>
              <a:endCxn id="58" idx="0"/>
            </p:cNvCxnSpPr>
            <p:nvPr/>
          </p:nvCxnSpPr>
          <p:spPr>
            <a:xfrm>
              <a:off x="2731013" y="5530402"/>
              <a:ext cx="288010" cy="2384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309763" y="6528674"/>
              <a:ext cx="631550" cy="2359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FF0000"/>
                  </a:solidFill>
                </a:rPr>
                <a:t>C++20</a:t>
              </a:r>
              <a:endParaRPr lang="ko-KR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986276" y="6600473"/>
              <a:ext cx="511679" cy="192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/>
                <a:t>2020 </a:t>
              </a:r>
              <a:endParaRPr lang="ko-KR" altLang="en-US" sz="7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07703" y="5959142"/>
              <a:ext cx="4770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rgbClr val="00B0F0"/>
                  </a:solidFill>
                </a:rPr>
                <a:t>C++</a:t>
              </a:r>
            </a:p>
            <a:p>
              <a:pPr>
                <a:defRPr/>
              </a:pPr>
              <a:r>
                <a:rPr lang="ko-KR" altLang="en-US" sz="1200">
                  <a:solidFill>
                    <a:srgbClr val="00B0F0"/>
                  </a:solidFill>
                </a:rPr>
                <a:t>표준</a:t>
              </a:r>
            </a:p>
            <a:p>
              <a:pPr>
                <a:defRPr/>
              </a:pPr>
              <a:r>
                <a:rPr lang="ko-KR" altLang="en-US" sz="1200">
                  <a:solidFill>
                    <a:srgbClr val="00B0F0"/>
                  </a:solidFill>
                </a:rPr>
                <a:t>변화</a:t>
              </a:r>
              <a:endParaRPr lang="en-US" altLang="ko-KR" sz="1200">
                <a:solidFill>
                  <a:srgbClr val="00B0F0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915815" y="3512041"/>
              <a:ext cx="524962" cy="271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1979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70990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내용 개체 틀 39"/>
          <p:cNvSpPr>
            <a:spLocks noGrp="1"/>
          </p:cNvSpPr>
          <p:nvPr>
            <p:ph sz="quarter" idx="10"/>
          </p:nvPr>
        </p:nvSpPr>
        <p:spPr>
          <a:xfrm>
            <a:off x="463550" y="327025"/>
            <a:ext cx="8013700" cy="428625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컴퓨터로 인한 직업 형태 변화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116739" name="직사각형 2"/>
          <p:cNvSpPr>
            <a:spLocks noChangeArrowheads="1"/>
          </p:cNvSpPr>
          <p:nvPr/>
        </p:nvSpPr>
        <p:spPr bwMode="auto">
          <a:xfrm>
            <a:off x="1042988" y="1773238"/>
            <a:ext cx="6858000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latinLnBrk="0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0"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과거의 직업 형태 </a:t>
            </a: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200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정해진 시간</a:t>
            </a:r>
            <a:r>
              <a:rPr kumimoji="0" lang="en-US" altLang="ko-KR" sz="200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kumimoji="0" lang="ko-KR" altLang="en-US" sz="200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정해진 장소에서 업무 처리</a:t>
            </a:r>
            <a:endParaRPr kumimoji="0" lang="en-US" altLang="ko-KR" sz="200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b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1" latinLnBrk="0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0"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컴퓨터를 활용한 미래의 직업 형태</a:t>
            </a: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언제 어디에서나 업무 처리 가능</a:t>
            </a:r>
            <a:endParaRPr kumimoji="0" lang="en-US" altLang="ko-KR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vl="2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디지털 노매드</a:t>
            </a:r>
            <a:r>
              <a:rPr kumimoji="0" lang="en-US" altLang="ko-KR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0" lang="ko-KR" altLang="en-US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유목민</a:t>
            </a:r>
            <a:r>
              <a:rPr kumimoji="0" lang="en-US" altLang="ko-KR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kumimoji="0" lang="ko-KR" altLang="en-US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67782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직사각형 1"/>
          <p:cNvSpPr>
            <a:spLocks noChangeArrowheads="1"/>
          </p:cNvSpPr>
          <p:nvPr/>
        </p:nvSpPr>
        <p:spPr>
          <a:xfrm>
            <a:off x="539750" y="0"/>
            <a:ext cx="6335713" cy="11791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프로그래밍 언어의 분류</a:t>
            </a:r>
            <a:br>
              <a:rPr kumimoji="0" lang="en-US" altLang="ko-KR" sz="24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</a:br>
            <a:endParaRPr kumimoji="0" lang="en-US" altLang="ko-KR" sz="2400" b="1" i="0" u="none" strike="noStrike" kern="1200" cap="none" spc="0" normalizeH="0" baseline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509" name="TextBox 21508"/>
          <p:cNvSpPr txBox="1"/>
          <p:nvPr/>
        </p:nvSpPr>
        <p:spPr>
          <a:xfrm>
            <a:off x="601001" y="1850880"/>
            <a:ext cx="7152610" cy="1844748"/>
          </a:xfrm>
          <a:prstGeom prst="rect">
            <a:avLst/>
          </a:prstGeom>
        </p:spPr>
        <p:txBody>
          <a:bodyPr wrap="none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0" i="0" u="none" strike="noStrike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둥근헤드라인"/>
                <a:ea typeface="휴먼둥근헤드라인"/>
                <a:cs typeface="+mn-cs"/>
              </a:rPr>
              <a:t>un-managed language :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 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메모리관리를</a:t>
            </a:r>
            <a:r>
              <a:rPr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스스로</a:t>
            </a:r>
            <a:r>
              <a:rPr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해야</a:t>
            </a:r>
            <a:r>
              <a:rPr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함</a:t>
            </a:r>
            <a:r>
              <a:rPr lang="EN-US"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컴퓨터내부</a:t>
            </a:r>
            <a:r>
              <a:rPr lang="EN-US"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/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하드웨어에</a:t>
            </a:r>
            <a:r>
              <a:rPr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대한</a:t>
            </a:r>
            <a:r>
              <a:rPr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이해</a:t>
            </a:r>
            <a:endParaRPr b="0" i="0" u="none" strike="noStrike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  </a:t>
            </a:r>
            <a:r>
              <a:rPr lang="EN-US" sz="2000" b="1" i="0" u="none" strike="noStrike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함초롬바탕"/>
                <a:ea typeface="함초롬바탕"/>
              </a:rPr>
              <a:t>C/C++, </a:t>
            </a:r>
            <a:r>
              <a:rPr lang="EN-US" sz="2000" b="1" i="0" u="none" strike="noStrike" dirty="0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함초롬바탕"/>
                <a:ea typeface="함초롬바탕"/>
              </a:rPr>
              <a:t>Assembly,</a:t>
            </a:r>
            <a:r>
              <a:rPr lang="EN-US" sz="2000" b="1" i="0" u="none" strike="noStrike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함초롬바탕"/>
                <a:ea typeface="함초롬바탕"/>
              </a:rPr>
              <a:t>  </a:t>
            </a:r>
            <a:r>
              <a:rPr b="1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자동차</a:t>
            </a:r>
            <a:r>
              <a:rPr b="1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1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레이서</a:t>
            </a:r>
            <a:r>
              <a:rPr b="1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급 </a:t>
            </a:r>
            <a:r>
              <a:rPr b="1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프로그래머</a:t>
            </a:r>
            <a:r>
              <a:rPr lang="EN-US" b="1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b="1" i="0" u="none" strike="noStrike" dirty="0">
                <a:solidFill>
                  <a:srgbClr val="000000"/>
                </a:solidFill>
                <a:latin typeface="함초롬바탕"/>
                <a:ea typeface="함초롬바탕"/>
              </a:rPr>
              <a:t>Art </a:t>
            </a:r>
            <a:r>
              <a:rPr b="1" i="0" u="none" strike="noStrike" dirty="0" err="1">
                <a:solidFill>
                  <a:srgbClr val="000000"/>
                </a:solidFill>
                <a:latin typeface="함초롬바탕"/>
                <a:ea typeface="함초롬바탕"/>
              </a:rPr>
              <a:t>레벨</a:t>
            </a:r>
            <a:endParaRPr b="1" i="0" u="none" strike="noStrike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21510" name="TextBox 21509"/>
          <p:cNvSpPr txBox="1"/>
          <p:nvPr/>
        </p:nvSpPr>
        <p:spPr>
          <a:xfrm>
            <a:off x="575829" y="4725266"/>
            <a:ext cx="6855836" cy="1715366"/>
          </a:xfrm>
          <a:prstGeom prst="rect">
            <a:avLst/>
          </a:prstGeom>
        </p:spPr>
        <p:txBody>
          <a:bodyPr wrap="none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0" i="0" u="none" strike="noStrike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둥근헤드라인"/>
                <a:ea typeface="휴먼둥근헤드라인"/>
                <a:cs typeface="+mn-cs"/>
              </a:rPr>
              <a:t>managed language :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     </a:t>
            </a:r>
            <a:r>
              <a:rPr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메모리관리를 자동으로 해줌</a:t>
            </a:r>
            <a:r>
              <a:rPr lang="EN-US"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b="1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자동차 </a:t>
            </a:r>
            <a:r>
              <a:rPr lang="ko-KR" altLang="en-US" b="1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운전자</a:t>
            </a:r>
            <a:r>
              <a:rPr b="1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 급 프로그래머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     </a:t>
            </a:r>
            <a:r>
              <a:rPr lang="EN-US" sz="2000" b="0" i="0" u="none" strike="noStrike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함초롬바탕"/>
                <a:ea typeface="함초롬바탕"/>
              </a:rPr>
              <a:t>C#, Java, Python </a:t>
            </a:r>
            <a:r>
              <a:rPr sz="2000" b="0" i="0" u="none" strike="noStrike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함초롬바탕"/>
                <a:ea typeface="함초롬바탕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3964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1"/>
          <p:cNvSpPr>
            <a:spLocks noChangeArrowheads="1"/>
          </p:cNvSpPr>
          <p:nvPr/>
        </p:nvSpPr>
        <p:spPr bwMode="auto">
          <a:xfrm>
            <a:off x="539750" y="179388"/>
            <a:ext cx="8604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36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ko-KR" altLang="en-US" sz="36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언어의 유래</a:t>
            </a:r>
            <a:br>
              <a:rPr lang="en-US" altLang="ko-KR" b="1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/>
          </a:p>
        </p:txBody>
      </p:sp>
      <p:pic>
        <p:nvPicPr>
          <p:cNvPr id="23555" name="_x50436904" descr="DRW00000bcc39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2190750"/>
            <a:ext cx="8640763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직사각형 1"/>
          <p:cNvSpPr>
            <a:spLocks noChangeArrowheads="1"/>
          </p:cNvSpPr>
          <p:nvPr/>
        </p:nvSpPr>
        <p:spPr bwMode="auto">
          <a:xfrm>
            <a:off x="0" y="3455988"/>
            <a:ext cx="934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/>
              <a:t>1960</a:t>
            </a:r>
            <a:r>
              <a:rPr lang="ko-KR" altLang="en-US"/>
              <a:t>년       </a:t>
            </a:r>
            <a:r>
              <a:rPr lang="en-US" altLang="ko-KR"/>
              <a:t>1963</a:t>
            </a:r>
            <a:r>
              <a:rPr lang="ko-KR" altLang="en-US"/>
              <a:t>년      </a:t>
            </a:r>
            <a:r>
              <a:rPr lang="en-US" altLang="ko-KR"/>
              <a:t>1967</a:t>
            </a:r>
            <a:r>
              <a:rPr lang="ko-KR" altLang="en-US"/>
              <a:t>년       </a:t>
            </a:r>
            <a:r>
              <a:rPr lang="en-US" altLang="ko-KR"/>
              <a:t>1970</a:t>
            </a:r>
            <a:r>
              <a:rPr lang="ko-KR" altLang="en-US"/>
              <a:t>년        </a:t>
            </a:r>
            <a:r>
              <a:rPr lang="en-US" altLang="ko-KR"/>
              <a:t>1972</a:t>
            </a:r>
            <a:r>
              <a:rPr lang="ko-KR" altLang="en-US"/>
              <a:t>년         </a:t>
            </a:r>
            <a:r>
              <a:rPr lang="en-US" altLang="ko-KR"/>
              <a:t>1979</a:t>
            </a:r>
            <a:r>
              <a:rPr lang="ko-KR" altLang="en-US"/>
              <a:t>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국제위원         영국       영국        벨연구소      벨연구소     벨연구소 </a:t>
            </a:r>
          </a:p>
        </p:txBody>
      </p:sp>
    </p:spTree>
    <p:extLst>
      <p:ext uri="{BB962C8B-B14F-4D97-AF65-F5344CB8AC3E}">
        <p14:creationId xmlns:p14="http://schemas.microsoft.com/office/powerpoint/2010/main" val="3110072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16" y="1884516"/>
            <a:ext cx="6715125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97252"/>
            <a:ext cx="8229600" cy="4952572"/>
          </a:xfrm>
        </p:spPr>
        <p:txBody>
          <a:bodyPr>
            <a:normAutofit/>
          </a:bodyPr>
          <a:lstStyle/>
          <a:p>
            <a:pPr marL="342720" indent="-342720">
              <a:buSzPct val="100000"/>
              <a:buChar char=""/>
              <a:defRPr/>
            </a:pPr>
            <a:r>
              <a:rPr lang="en-US" altLang="ko-KR" sz="3200" b="1"/>
              <a:t>C++</a:t>
            </a:r>
            <a:endParaRPr lang="en-US" altLang="ko-KR" sz="2400"/>
          </a:p>
          <a:p>
            <a:pPr marL="651360" lvl="1" indent="-285600">
              <a:buFont typeface="Arial"/>
              <a:buChar char="•"/>
              <a:defRPr/>
            </a:pPr>
            <a:r>
              <a:rPr lang="en-US" altLang="ko-KR" sz="2000" i="1">
                <a:solidFill>
                  <a:srgbClr val="3366FF"/>
                </a:solidFill>
                <a:latin typeface="HY견고딕"/>
                <a:ea typeface="HY견고딕"/>
              </a:rPr>
              <a:t>Bjarne Stroustrup</a:t>
            </a:r>
          </a:p>
          <a:p>
            <a:pPr marL="651360" lvl="1" indent="-285600">
              <a:buFont typeface="Arial"/>
              <a:buChar char="•"/>
              <a:defRPr/>
            </a:pPr>
            <a:r>
              <a:rPr lang="en-US" altLang="ko-KR" sz="2000">
                <a:latin typeface="HY견고딕"/>
                <a:ea typeface="HY견고딕"/>
              </a:rPr>
              <a:t>C</a:t>
            </a:r>
            <a:r>
              <a:rPr lang="ko-KR" altLang="en-US" sz="2000">
                <a:latin typeface="HY견고딕"/>
                <a:ea typeface="HY견고딕"/>
              </a:rPr>
              <a:t>언어의 장점을 유지</a:t>
            </a:r>
          </a:p>
          <a:p>
            <a:pPr marL="651360" lvl="1" indent="-285600">
              <a:buFont typeface="Arial"/>
              <a:buChar char="•"/>
              <a:defRPr/>
            </a:pPr>
            <a:r>
              <a:rPr lang="en-US" altLang="ko-KR" sz="2000">
                <a:latin typeface="HY견고딕"/>
                <a:ea typeface="HY견고딕"/>
              </a:rPr>
              <a:t>C with Classes</a:t>
            </a:r>
          </a:p>
          <a:p>
            <a:pPr marL="651360" lvl="1" indent="-285600"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객체 지향의 개념</a:t>
            </a:r>
            <a:endParaRPr lang="ko-KR" altLang="en-US" sz="2000" b="1">
              <a:latin typeface="HY견고딕"/>
              <a:ea typeface="HY견고딕"/>
            </a:endParaRPr>
          </a:p>
          <a:p>
            <a:pPr marL="651360" lvl="1" indent="-285600">
              <a:buFont typeface="Arial"/>
              <a:buChar char="•"/>
              <a:defRPr/>
            </a:pPr>
            <a:r>
              <a:rPr lang="ko-KR" altLang="en-US" sz="2000">
                <a:latin typeface="HY견고딕"/>
                <a:ea typeface="HY견고딕"/>
              </a:rPr>
              <a:t>최신 프로그래밍 기법 지원</a:t>
            </a:r>
            <a:endParaRPr lang="ko-KR" altLang="en-US" sz="2000"/>
          </a:p>
          <a:p>
            <a:pPr marL="914400" lvl="2" indent="0">
              <a:buNone/>
              <a:defRPr/>
            </a:pPr>
            <a:endParaRPr lang="en-US" altLang="ko-KR" sz="1800"/>
          </a:p>
          <a:p>
            <a:pPr marL="371280" lvl="0" indent="-371280">
              <a:buSzPct val="100000"/>
              <a:buChar char=""/>
              <a:defRPr/>
            </a:pPr>
            <a:r>
              <a:rPr lang="ko-KR" altLang="en-US" sz="3200" b="1"/>
              <a:t>표준화</a:t>
            </a:r>
            <a:endParaRPr lang="ko-KR" altLang="en-US" sz="2600"/>
          </a:p>
          <a:p>
            <a:pPr marL="679920" lvl="1" indent="-314160">
              <a:buFont typeface="Arial"/>
              <a:buChar char="•"/>
              <a:defRPr/>
            </a:pPr>
            <a:r>
              <a:rPr lang="en-US" altLang="ko-KR" sz="2200">
                <a:latin typeface="HY견고딕"/>
                <a:ea typeface="HY견고딕"/>
              </a:rPr>
              <a:t>ANSI, ISO</a:t>
            </a:r>
          </a:p>
          <a:p>
            <a:pPr marL="651360" lvl="1" indent="-285600">
              <a:buFont typeface="Arial"/>
              <a:buChar char="•"/>
              <a:defRPr/>
            </a:pPr>
            <a:r>
              <a:rPr lang="en-US" altLang="ko-KR" sz="2000" b="1">
                <a:solidFill>
                  <a:srgbClr val="3366FF"/>
                </a:solidFill>
                <a:latin typeface="HY견고딕"/>
                <a:ea typeface="HY견고딕"/>
              </a:rPr>
              <a:t>C++11</a:t>
            </a:r>
            <a:r>
              <a:rPr lang="en-US" altLang="ko-KR" sz="2000">
                <a:latin typeface="HY견고딕"/>
                <a:ea typeface="HY견고딕"/>
              </a:rPr>
              <a:t>, C++14, C++17</a:t>
            </a:r>
          </a:p>
          <a:p>
            <a:pPr marL="685800" lvl="2" indent="0">
              <a:buNone/>
              <a:defRPr/>
            </a:pPr>
            <a:endParaRPr lang="en-US" altLang="ko-KR" sz="1600" strike="sngStrike">
              <a:solidFill>
                <a:srgbClr val="3366FF"/>
              </a:solidFill>
              <a:latin typeface="HY견고딕"/>
              <a:ea typeface="HY견고딕"/>
            </a:endParaRPr>
          </a:p>
          <a:p>
            <a:pPr marL="457200" lvl="1" indent="0">
              <a:buNone/>
              <a:defRPr/>
            </a:pPr>
            <a:endParaRPr lang="en-US" altLang="ko-KR" sz="2000">
              <a:solidFill>
                <a:srgbClr val="3366FF"/>
              </a:solidFill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854370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/>
              <a:t>C++</a:t>
            </a:r>
            <a:r>
              <a:rPr lang="ko-KR" altLang="en-US"/>
              <a:t>의 탄생</a:t>
            </a:r>
          </a:p>
        </p:txBody>
      </p:sp>
      <p:pic>
        <p:nvPicPr>
          <p:cNvPr id="50178" name="_x362581736" descr="EMB00003aac0d6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01619" y="1420279"/>
            <a:ext cx="2444258" cy="1830856"/>
          </a:xfrm>
          <a:prstGeom prst="rect">
            <a:avLst/>
          </a:prstGeom>
          <a:noFill/>
        </p:spPr>
      </p:pic>
      <p:pic>
        <p:nvPicPr>
          <p:cNvPr id="50177" name="_x362584936" descr="EMB00003aac0d6a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72100" y="3624825"/>
            <a:ext cx="3191569" cy="226654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200" dirty="0">
                <a:latin typeface="HY견고딕"/>
                <a:ea typeface="HY견고딕"/>
              </a:rPr>
              <a:t> C++</a:t>
            </a:r>
            <a:r>
              <a:rPr lang="ko-KR" altLang="en-US" sz="3200" dirty="0">
                <a:latin typeface="HY견고딕"/>
                <a:ea typeface="HY견고딕"/>
              </a:rPr>
              <a:t> 기본 개념</a:t>
            </a:r>
          </a:p>
        </p:txBody>
      </p:sp>
      <p:sp>
        <p:nvSpPr>
          <p:cNvPr id="51205" name="TextBox 51204"/>
          <p:cNvSpPr txBox="1"/>
          <p:nvPr/>
        </p:nvSpPr>
        <p:spPr>
          <a:xfrm>
            <a:off x="596801" y="2068591"/>
            <a:ext cx="8547199" cy="2815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v"/>
              <a:defRPr/>
            </a:pPr>
            <a:r>
              <a:rPr lang="ko-KR" altLang="en-US" sz="2400" b="0" i="0" u="none" strike="noStrike" spc="-3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EN-US" sz="2400" b="0" i="0" u="none" strike="noStrike" spc="-30">
                <a:solidFill>
                  <a:srgbClr val="000000"/>
                </a:solidFill>
                <a:latin typeface="HY견고딕"/>
                <a:ea typeface="HY견고딕"/>
              </a:rPr>
              <a:t>C </a:t>
            </a:r>
            <a:r>
              <a:rPr sz="2400" b="0" i="0" u="none" strike="noStrike" spc="-40">
                <a:solidFill>
                  <a:srgbClr val="000000"/>
                </a:solidFill>
                <a:latin typeface="HY견고딕"/>
                <a:ea typeface="HY견고딕"/>
              </a:rPr>
              <a:t>언어와 같은 형태의 문법적인 구조</a:t>
            </a:r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v"/>
              <a:defRPr/>
            </a:pPr>
            <a:endParaRPr sz="2400" b="0" i="0" u="none" strike="noStrike" spc="-4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v"/>
              <a:defRPr/>
            </a:pPr>
            <a:r>
              <a:rPr lang="EN-US" sz="2400" b="0" i="0" u="none" strike="noStrike" spc="-30">
                <a:solidFill>
                  <a:srgbClr val="000000"/>
                </a:solidFill>
                <a:latin typeface="HY견고딕"/>
                <a:ea typeface="HY견고딕"/>
              </a:rPr>
              <a:t>C </a:t>
            </a:r>
            <a:r>
              <a:rPr sz="2400" b="0" i="0" u="none" strike="noStrike" spc="-40">
                <a:solidFill>
                  <a:srgbClr val="000000"/>
                </a:solidFill>
                <a:latin typeface="HY견고딕"/>
                <a:ea typeface="HY견고딕"/>
              </a:rPr>
              <a:t>언어에 객체지향 프로그래밍 기법 도입</a:t>
            </a:r>
            <a:endParaRPr b="0" i="0" u="none" strike="noStrike" spc="-40">
              <a:solidFill>
                <a:srgbClr val="000000"/>
              </a:solidFill>
              <a:latin typeface="한양견고딕"/>
              <a:ea typeface="한양견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spc="-30">
                <a:solidFill>
                  <a:srgbClr val="000000"/>
                </a:solidFill>
                <a:latin typeface="한양견고딕"/>
                <a:ea typeface="한양견고딕"/>
              </a:rPr>
              <a:t>  </a:t>
            </a:r>
            <a:r>
              <a:rPr lang="en-US" altLang="ko-KR" b="0" i="0" u="none" strike="noStrike" spc="-30">
                <a:solidFill>
                  <a:srgbClr val="000000"/>
                </a:solidFill>
                <a:latin typeface="한양견고딕"/>
                <a:ea typeface="한양견고딕"/>
              </a:rPr>
              <a:t>.</a:t>
            </a:r>
            <a:r>
              <a:rPr lang="ko-KR" altLang="en-US" b="0" i="0" u="none" strike="noStrike" spc="-30">
                <a:solidFill>
                  <a:srgbClr val="0000FF"/>
                </a:solidFill>
                <a:latin typeface="한양견고딕"/>
                <a:ea typeface="한양견고딕"/>
              </a:rPr>
              <a:t> </a:t>
            </a:r>
            <a:r>
              <a:rPr sz="2000" b="0" i="0" u="none" strike="noStrike" spc="-40">
                <a:solidFill>
                  <a:srgbClr val="0000FF"/>
                </a:solidFill>
                <a:latin typeface="HY견고딕"/>
                <a:ea typeface="HY견고딕"/>
              </a:rPr>
              <a:t>클래스</a:t>
            </a:r>
            <a:r>
              <a:rPr lang="EN-US" sz="2000" b="0" i="0" u="none" strike="noStrike" spc="-30">
                <a:solidFill>
                  <a:srgbClr val="0000FF"/>
                </a:solidFill>
                <a:latin typeface="HY견고딕"/>
                <a:ea typeface="HY견고딕"/>
              </a:rPr>
              <a:t>(class) </a:t>
            </a:r>
            <a:r>
              <a:rPr sz="2000" b="0" i="0" u="none" strike="noStrike" spc="-40">
                <a:solidFill>
                  <a:srgbClr val="0000FF"/>
                </a:solidFill>
                <a:latin typeface="HY견고딕"/>
                <a:ea typeface="HY견고딕"/>
              </a:rPr>
              <a:t>선언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0" i="0" u="none" strike="noStrike" spc="-30">
                <a:solidFill>
                  <a:srgbClr val="0000FF"/>
                </a:solidFill>
                <a:latin typeface="HY견고딕"/>
                <a:ea typeface="HY견고딕"/>
              </a:rPr>
              <a:t>  </a:t>
            </a:r>
            <a:r>
              <a:rPr lang="en-US" altLang="ko-KR" sz="2000" b="0" i="0" u="none" strike="noStrike" spc="-30">
                <a:solidFill>
                  <a:srgbClr val="0000FF"/>
                </a:solidFill>
                <a:latin typeface="HY견고딕"/>
                <a:ea typeface="HY견고딕"/>
              </a:rPr>
              <a:t>.</a:t>
            </a:r>
            <a:r>
              <a:rPr sz="2000" b="0" i="0" u="none" strike="noStrike" spc="-40">
                <a:solidFill>
                  <a:srgbClr val="0000FF"/>
                </a:solidFill>
                <a:latin typeface="HY견고딕"/>
                <a:ea typeface="HY견고딕"/>
              </a:rPr>
              <a:t>객체 정의를 이용한 추상적 자료 형</a:t>
            </a:r>
            <a:r>
              <a:rPr lang="EN-US" sz="2000" b="0" i="0" u="none" strike="noStrike" spc="-30">
                <a:solidFill>
                  <a:srgbClr val="0000FF"/>
                </a:solidFill>
                <a:latin typeface="HY견고딕"/>
                <a:ea typeface="HY견고딕"/>
              </a:rPr>
              <a:t>(abstract data type)</a:t>
            </a:r>
            <a:r>
              <a:rPr sz="2000" b="0" i="0" u="none" strike="noStrike" spc="-40">
                <a:solidFill>
                  <a:srgbClr val="0000FF"/>
                </a:solidFill>
                <a:latin typeface="HY견고딕"/>
                <a:ea typeface="HY견고딕"/>
              </a:rPr>
              <a:t>의 정의 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Box 21512"/>
          <p:cNvSpPr txBox="1"/>
          <p:nvPr/>
        </p:nvSpPr>
        <p:spPr>
          <a:xfrm>
            <a:off x="424294" y="2222182"/>
            <a:ext cx="8719706" cy="1462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20" indent="-342720" algn="just" rtl="0" eaLnBrk="0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v"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객체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(Object)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상태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(state,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데이터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변수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</a:p>
          <a:p>
            <a:pPr marL="0" indent="0" algn="just" rtl="0" eaLnBrk="0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           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        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+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행위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(behave, 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함수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 메쏘드</a:t>
            </a:r>
            <a:r>
              <a:rPr kumimoji="0" lang="en-US" altLang="ko-KR" sz="2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21514" name="그림 2151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577577" y="4226719"/>
            <a:ext cx="4169354" cy="2350230"/>
          </a:xfrm>
          <a:prstGeom prst="rect">
            <a:avLst/>
          </a:prstGeom>
        </p:spPr>
      </p:pic>
      <p:sp>
        <p:nvSpPr>
          <p:cNvPr id="5" name="직사각형 1"/>
          <p:cNvSpPr>
            <a:spLocks noChangeArrowheads="1"/>
          </p:cNvSpPr>
          <p:nvPr/>
        </p:nvSpPr>
        <p:spPr>
          <a:xfrm>
            <a:off x="539750" y="0"/>
            <a:ext cx="6335713" cy="11791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/>
                <a:ea typeface="맑은 고딕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맑은 고딕"/>
              </a:defRPr>
            </a:lvl9pPr>
          </a:lstStyle>
          <a:p>
            <a:pPr lvl="0">
              <a:defRPr/>
            </a:pPr>
            <a:r>
              <a:rPr lang="ko-KR" altLang="en-US" sz="3600" b="1" dirty="0">
                <a:latin typeface="HY헤드라인M"/>
                <a:ea typeface="HY헤드라인M"/>
              </a:rPr>
              <a:t>객체지향 프로그래밍</a:t>
            </a:r>
            <a:r>
              <a:rPr lang="en-US" altLang="ko-KR" sz="3600" b="1" dirty="0">
                <a:latin typeface="HY헤드라인M"/>
                <a:ea typeface="HY헤드라인M"/>
              </a:rPr>
              <a:t> </a:t>
            </a:r>
            <a:r>
              <a:rPr lang="en-US" altLang="ko-KR" sz="3600" b="1" dirty="0">
                <a:solidFill>
                  <a:srgbClr val="FF0000"/>
                </a:solidFill>
                <a:latin typeface="HY헤드라인M"/>
                <a:ea typeface="HY헤드라인M"/>
              </a:rPr>
              <a:t>(Object)</a:t>
            </a:r>
            <a:br>
              <a:rPr lang="en-US" altLang="ko-KR" b="1" dirty="0">
                <a:latin typeface="HY헤드라인M"/>
                <a:ea typeface="HY헤드라인M"/>
              </a:rPr>
            </a:br>
            <a:endParaRPr lang="en-US" altLang="ko-KR" b="1" dirty="0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직사각형 1"/>
          <p:cNvSpPr>
            <a:spLocks noChangeArrowheads="1"/>
          </p:cNvSpPr>
          <p:nvPr/>
        </p:nvSpPr>
        <p:spPr>
          <a:xfrm>
            <a:off x="539750" y="0"/>
            <a:ext cx="6335713" cy="11791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프로그래밍의 단계</a:t>
            </a:r>
            <a:br>
              <a:rPr kumimoji="0" lang="en-US" altLang="ko-KR" sz="24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</a:br>
            <a:endParaRPr kumimoji="0" lang="en-US" altLang="ko-KR" sz="2400" b="1" i="0" u="none" strike="noStrike" kern="1200" cap="none" spc="0" normalizeH="0" baseline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510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879452" y="1809000"/>
            <a:ext cx="7732840" cy="32400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2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1.</a:t>
            </a:r>
            <a:r>
              <a:rPr lang="ko-KR" altLang="en-US" sz="32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생각 </a:t>
            </a:r>
            <a:r>
              <a:rPr lang="en-US" altLang="ko-KR" sz="32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:</a:t>
            </a:r>
            <a:r>
              <a:rPr lang="ko-KR" altLang="en-US" sz="32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문제를 어떻게 해결할 것인가 </a:t>
            </a:r>
            <a:r>
              <a:rPr lang="en-US" altLang="ko-KR" sz="32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?</a:t>
            </a:r>
          </a:p>
          <a:p>
            <a:pPr marL="342720" indent="-342720">
              <a:buChar char=""/>
              <a:defRPr/>
            </a:pPr>
            <a:endParaRPr lang="ko-KR" altLang="en-US" sz="3200" b="1">
              <a:solidFill>
                <a:srgbClr val="FF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2.</a:t>
            </a:r>
            <a:r>
              <a:rPr lang="ko-KR" altLang="en-US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대화 </a:t>
            </a:r>
            <a:r>
              <a:rPr lang="en-US" altLang="ko-KR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:</a:t>
            </a:r>
            <a:r>
              <a:rPr lang="ko-KR" altLang="en-US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컴퓨터의 방식</a:t>
            </a:r>
            <a:r>
              <a:rPr lang="en-US" altLang="ko-KR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/</a:t>
            </a:r>
            <a:r>
              <a:rPr lang="ko-KR" altLang="en-US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언어로 대화</a:t>
            </a:r>
          </a:p>
          <a:p>
            <a:pPr marL="0" indent="0">
              <a:buNone/>
              <a:defRPr/>
            </a:pPr>
            <a:r>
              <a:rPr lang="ko-KR" altLang="en-US" sz="3200" b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         </a:t>
            </a:r>
            <a:r>
              <a:rPr lang="ko-KR" altLang="en-US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 </a:t>
            </a:r>
            <a:r>
              <a:rPr lang="en-US" altLang="ko-KR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(</a:t>
            </a:r>
            <a:r>
              <a:rPr lang="ko-KR" altLang="en-US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</a:t>
            </a:r>
            <a:r>
              <a:rPr lang="en-US" altLang="ko-KR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C/C++,</a:t>
            </a:r>
            <a:r>
              <a:rPr lang="ko-KR" altLang="en-US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</a:t>
            </a:r>
            <a:r>
              <a:rPr lang="en-US" altLang="ko-KR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Java </a:t>
            </a:r>
            <a:r>
              <a:rPr lang="ko-KR" altLang="en-US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등</a:t>
            </a:r>
            <a:r>
              <a:rPr lang="en-US" altLang="ko-KR" sz="3200" b="1">
                <a:solidFill>
                  <a:srgbClr val="008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)</a:t>
            </a:r>
            <a:endParaRPr lang="ko-KR" altLang="en-US" sz="3200" b="1">
              <a:solidFill>
                <a:srgbClr val="008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069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416775" name="Rectangle 7"/>
          <p:cNvSpPr>
            <a:spLocks noGrp="1" noChangeArrowheads="1"/>
          </p:cNvSpPr>
          <p:nvPr>
            <p:ph sz="quarter" idx="1"/>
          </p:nvPr>
        </p:nvSpPr>
        <p:spPr>
          <a:xfrm>
            <a:off x="377952" y="4219744"/>
            <a:ext cx="8766048" cy="2192337"/>
          </a:xfrm>
          <a:noFill/>
          <a:ln/>
        </p:spPr>
        <p:txBody>
          <a:bodyPr>
            <a:normAutofit/>
          </a:bodyPr>
          <a:lstStyle/>
          <a:p>
            <a:r>
              <a:rPr lang="ko-KR" altLang="en-US" dirty="0"/>
              <a:t>프로그램이 요리와 같다면 </a:t>
            </a:r>
            <a:r>
              <a:rPr lang="en-US" altLang="ko-KR" dirty="0"/>
              <a:t> </a:t>
            </a:r>
            <a:r>
              <a:rPr lang="ko-KR" altLang="en-US" dirty="0"/>
              <a:t>알고리즘은 요리법에 해당한다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(algorithm):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문제를 해결하는 절차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/>
          </a:p>
        </p:txBody>
      </p:sp>
      <p:sp>
        <p:nvSpPr>
          <p:cNvPr id="416771" name="Text Box 3"/>
          <p:cNvSpPr txBox="1">
            <a:spLocks noChangeArrowheads="1"/>
          </p:cNvSpPr>
          <p:nvPr/>
        </p:nvSpPr>
        <p:spPr bwMode="auto">
          <a:xfrm>
            <a:off x="269875" y="1636727"/>
            <a:ext cx="4302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Q) </a:t>
            </a:r>
            <a:r>
              <a:rPr lang="ko-KR" altLang="en-US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오븐의 사용법만 배우고 음식 재료만 있으면 누구나 요리가 가능한가</a:t>
            </a:r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?</a:t>
            </a:r>
          </a:p>
        </p:txBody>
      </p:sp>
      <p:sp>
        <p:nvSpPr>
          <p:cNvPr id="416772" name="Text Box 4"/>
          <p:cNvSpPr txBox="1">
            <a:spLocks noChangeArrowheads="1"/>
          </p:cNvSpPr>
          <p:nvPr/>
        </p:nvSpPr>
        <p:spPr bwMode="auto">
          <a:xfrm>
            <a:off x="695198" y="2663854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A) 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요리법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레시피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을 알아야 한다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98" y="1452647"/>
            <a:ext cx="3295650" cy="253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67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67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67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6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6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6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6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6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6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build="p" animBg="1"/>
      <p:bldP spid="4167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직사각형 1"/>
          <p:cNvSpPr>
            <a:spLocks noChangeArrowheads="1"/>
          </p:cNvSpPr>
          <p:nvPr/>
        </p:nvSpPr>
        <p:spPr>
          <a:xfrm>
            <a:off x="539750" y="0"/>
            <a:ext cx="6335713" cy="11791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프로그래밍 능력</a:t>
            </a:r>
            <a:br>
              <a:rPr kumimoji="0" lang="en-US" altLang="ko-KR" sz="2400" b="1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</a:br>
            <a:endParaRPr kumimoji="0" lang="en-US" altLang="ko-KR" sz="2400" b="1" i="0" u="none" strike="noStrike" kern="1200" cap="none" spc="0" normalizeH="0" baseline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510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539750" y="1993826"/>
            <a:ext cx="7612907" cy="3240000"/>
          </a:xfrm>
        </p:spPr>
        <p:txBody>
          <a:bodyPr>
            <a:noAutofit/>
          </a:bodyPr>
          <a:lstStyle/>
          <a:p>
            <a:pPr marL="342720" indent="-342720">
              <a:buChar char=""/>
              <a:defRPr/>
            </a:pPr>
            <a:r>
              <a:rPr lang="ko-KR" altLang="en-US" sz="3200" b="1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문제 해결 능력  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알고리즘 설계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)</a:t>
            </a:r>
            <a:endParaRPr lang="ko-KR" altLang="en-US" sz="3200" b="1" dirty="0">
              <a:solidFill>
                <a:srgbClr val="FF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342720" indent="-342720">
              <a:buChar char=""/>
              <a:defRPr/>
            </a:pPr>
            <a:endParaRPr lang="ko-KR" altLang="en-US" sz="3200" b="1" dirty="0">
              <a:solidFill>
                <a:srgbClr val="FF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342720" indent="-342720">
              <a:buChar char=""/>
              <a:defRPr/>
            </a:pPr>
            <a:r>
              <a:rPr lang="ko-KR" altLang="en-US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프로그래밍언어 구사능력  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(</a:t>
            </a:r>
            <a:r>
              <a:rPr lang="ko-KR" altLang="en-US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코딩 능력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)</a:t>
            </a:r>
            <a:endParaRPr lang="ko-KR" altLang="en-US" sz="3200" b="1" dirty="0">
              <a:solidFill>
                <a:srgbClr val="0000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342720" indent="-342720">
              <a:buChar char=""/>
              <a:defRPr/>
            </a:pPr>
            <a:endParaRPr lang="ko-KR" altLang="en-US" sz="3200" b="1" dirty="0">
              <a:solidFill>
                <a:srgbClr val="0000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342720" indent="-342720">
              <a:buChar char=""/>
              <a:defRPr/>
            </a:pPr>
            <a:r>
              <a:rPr lang="ko-KR" altLang="en-US" sz="3200" b="1" dirty="0" err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개발툴</a:t>
            </a:r>
            <a:r>
              <a:rPr lang="ko-KR" altLang="en-US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사용 능력 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(</a:t>
            </a:r>
            <a:r>
              <a:rPr lang="ko-KR" altLang="en-US" sz="3200" b="1" dirty="0" err="1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비쥬얼</a:t>
            </a:r>
            <a:r>
              <a:rPr lang="ko-KR" altLang="en-US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스튜디오 등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)</a:t>
            </a:r>
            <a:endParaRPr lang="ko-KR" altLang="en-US" sz="3200" b="1" dirty="0">
              <a:solidFill>
                <a:srgbClr val="0000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986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개발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" y="1683945"/>
            <a:ext cx="9012236" cy="42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ko-KR" altLang="en-US" dirty="0">
                <a:solidFill>
                  <a:srgbClr val="000000"/>
                </a:solidFill>
              </a:rPr>
              <a:t>정보화 사회에서의 컴퓨터의 활용  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609600" y="1442928"/>
            <a:ext cx="8208962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가정</a:t>
            </a: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,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직장에 국한되지만은 않음</a:t>
            </a:r>
            <a:r>
              <a:rPr kumimoji="0" lang="en-US" altLang="ko-KR" b="0" dirty="0">
                <a:latin typeface="Arial" panose="020B0604020202020204" pitchFamily="34" charset="0"/>
                <a:ea typeface="HY견고딕" panose="02030600000101010101" pitchFamily="18" charset="-127"/>
              </a:rPr>
              <a:t>.</a:t>
            </a: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35847" name="Rectangle 1031"/>
          <p:cNvSpPr>
            <a:spLocks noChangeArrowheads="1"/>
          </p:cNvSpPr>
          <p:nvPr/>
        </p:nvSpPr>
        <p:spPr bwMode="auto">
          <a:xfrm>
            <a:off x="609600" y="2035175"/>
            <a:ext cx="756126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자동차</a:t>
            </a: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,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도로</a:t>
            </a: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,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공항</a:t>
            </a: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,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항만 등 여러 곳에 컴퓨터 기술</a:t>
            </a:r>
            <a:endParaRPr kumimoji="0" lang="en-US" altLang="ko-KR" b="0" dirty="0">
              <a:solidFill>
                <a:srgbClr val="0000FF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   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을 접목하려는 노력과 연구가 끊임없이 이루어지고</a:t>
            </a:r>
            <a:endParaRPr kumimoji="0" lang="en-US" altLang="ko-KR" b="0" dirty="0">
              <a:solidFill>
                <a:srgbClr val="0000FF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   </a:t>
            </a:r>
            <a:r>
              <a:rPr kumimoji="0" lang="ko-KR" altLang="en-US" b="0" dirty="0">
                <a:solidFill>
                  <a:srgbClr val="0000FF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 있음</a:t>
            </a:r>
            <a:r>
              <a:rPr kumimoji="0" lang="en-US" altLang="ko-KR" b="0" dirty="0">
                <a:latin typeface="Arial" panose="020B0604020202020204" pitchFamily="34" charset="0"/>
                <a:ea typeface="HY견고딕" panose="02030600000101010101" pitchFamily="18" charset="-127"/>
              </a:rPr>
              <a:t>.</a:t>
            </a: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b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43" y="3217862"/>
            <a:ext cx="6000750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358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일반적인 프로그램의 형태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1727" y="1600200"/>
            <a:ext cx="8304321" cy="1828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ko-KR" altLang="en-US" b="1" dirty="0"/>
              <a:t>  데이터를 받아서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입력단계</a:t>
            </a:r>
            <a:r>
              <a:rPr lang="en-US" altLang="ko-KR" b="1" dirty="0">
                <a:solidFill>
                  <a:srgbClr val="FF0000"/>
                </a:solidFill>
              </a:rPr>
              <a:t>), </a:t>
            </a:r>
          </a:p>
          <a:p>
            <a:pPr marL="0" indent="0" eaLnBrk="1" hangingPunct="1">
              <a:buNone/>
            </a:pPr>
            <a:r>
              <a:rPr lang="en-US" altLang="ko-KR" b="1" dirty="0"/>
              <a:t>  </a:t>
            </a:r>
            <a:r>
              <a:rPr lang="ko-KR" altLang="en-US" b="1" dirty="0"/>
              <a:t>데이터를 처리한 후에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처리단계</a:t>
            </a:r>
            <a:r>
              <a:rPr lang="en-US" altLang="ko-KR" b="1" dirty="0">
                <a:solidFill>
                  <a:srgbClr val="FF0000"/>
                </a:solidFill>
              </a:rPr>
              <a:t>), </a:t>
            </a:r>
          </a:p>
          <a:p>
            <a:pPr marL="0" indent="0" eaLnBrk="1" hangingPunct="1">
              <a:buNone/>
            </a:pPr>
            <a:r>
              <a:rPr lang="en-US" altLang="ko-KR" b="1" dirty="0"/>
              <a:t>  </a:t>
            </a:r>
            <a:r>
              <a:rPr lang="ko-KR" altLang="en-US" b="1" dirty="0"/>
              <a:t>결과를 화면에 출력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출력단계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452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2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itchFamily="18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Arial" pitchFamily="34" charset="0"/>
            </a:endParaRP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7" y="3305177"/>
            <a:ext cx="8605061" cy="322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3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구현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844" y="2398091"/>
            <a:ext cx="8657331" cy="3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디버깅</a:t>
            </a:r>
            <a:r>
              <a:rPr lang="en-US" altLang="ko-KR" dirty="0"/>
              <a:t>(Debugging)</a:t>
            </a:r>
            <a:r>
              <a:rPr lang="ko-KR" altLang="en-US" dirty="0"/>
              <a:t> 과정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0000"/>
                </a:solidFill>
              </a:rPr>
              <a:t>소스에 존재하는 오류</a:t>
            </a:r>
            <a:r>
              <a:rPr lang="en-US" altLang="ko-KR" b="1" dirty="0">
                <a:solidFill>
                  <a:srgbClr val="FF0000"/>
                </a:solidFill>
              </a:rPr>
              <a:t>(Bug)</a:t>
            </a:r>
            <a:r>
              <a:rPr lang="ko-KR" altLang="en-US" b="1" dirty="0">
                <a:solidFill>
                  <a:srgbClr val="FF0000"/>
                </a:solidFill>
              </a:rPr>
              <a:t>를 잡아내는 것 </a:t>
            </a:r>
            <a:r>
              <a:rPr lang="en-US" altLang="ko-KR" b="1" dirty="0">
                <a:solidFill>
                  <a:srgbClr val="FF0000"/>
                </a:solidFill>
              </a:rPr>
              <a:t>(delete Bug !).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80660" y="2394736"/>
          <a:ext cx="6480175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3" imgW="5397480" imgH="3073320" progId="">
                  <p:embed/>
                </p:oleObj>
              </mc:Choice>
              <mc:Fallback>
                <p:oleObj r:id="rId3" imgW="5397480" imgH="3073320" progId="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660" y="2394736"/>
                        <a:ext cx="6480175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972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오류의 종류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68021" y="1619250"/>
            <a:ext cx="8880729" cy="4495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lang="ko-KR" altLang="en-US" b="1" dirty="0">
              <a:latin typeface="굴림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</a:rPr>
              <a:t>컴파일 시간 오류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대부분 문법적인 오류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(syntax error)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</a:rPr>
              <a:t>실행 시간 오류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실행 중에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0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으로 나누는 연산 같은 오류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(runtime error)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 lvl="2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</a:rPr>
              <a:t>논리 오류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논리적으로 잘못되어서 결과가 의도했던 대로 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 marL="365760" lvl="1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                  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</a:rPr>
              <a:t>나오지 않는 오류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</a:rPr>
              <a:t>(logical error)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l"/>
            </a:pPr>
            <a:endParaRPr lang="ko-KR" altLang="en-US" b="1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78" y="491157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7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7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609600" y="2305229"/>
            <a:ext cx="6494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Visual Studio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다운로드 메뉴에서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Community 2019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를</a:t>
            </a:r>
            <a:endParaRPr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선택하여  해당파일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(… exe)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실행시킨다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1637097"/>
            <a:ext cx="753764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웹사이트 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  <a:hlinkClick r:id="rId2"/>
              </a:rPr>
              <a:t>https://visualstudio.microsoft.com/ko/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접속한다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" y="3381285"/>
            <a:ext cx="5573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필요한 언어 및 개발환경을 선택한다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여기서</a:t>
            </a:r>
            <a:r>
              <a:rPr lang="ko-KR" altLang="en-US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[C++</a:t>
            </a:r>
            <a:r>
              <a:rPr lang="ko-KR" altLang="en-US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를 사용한 데스크톱 개발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]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선택함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799" y="4466956"/>
            <a:ext cx="43652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비로소 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Visual Studio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가  설치된다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상당한 시간이 걸림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.) </a:t>
            </a:r>
          </a:p>
          <a:p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7699" y="5540972"/>
            <a:ext cx="8048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윈도우 시작메뉴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모든 프로그램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에서 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Visual Studio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아이콘</a:t>
            </a:r>
            <a:endParaRPr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(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모래시계 모양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클릭한 다음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 [ </a:t>
            </a:r>
            <a:r>
              <a:rPr lang="ko-KR" altLang="en-US" b="1" dirty="0" err="1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새프로젝트</a:t>
            </a:r>
            <a:r>
              <a:rPr lang="ko-KR" altLang="en-US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만들기</a:t>
            </a:r>
            <a:r>
              <a:rPr lang="en-US" altLang="ko-KR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(N) 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를 실행한다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266700" y="2077616"/>
            <a:ext cx="8519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Visual Studio 2019 </a:t>
            </a:r>
          </a:p>
          <a:p>
            <a:pPr algn="ctr">
              <a:defRPr/>
            </a:pPr>
            <a:r>
              <a:rPr lang="ko-KR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설치 및 사용방법</a:t>
            </a:r>
            <a: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</a:p>
          <a:p>
            <a:pPr algn="ctr">
              <a:defRPr/>
            </a:pP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클릭</a:t>
            </a:r>
            <a:r>
              <a:rPr lang="en-US" altLang="ko-K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!!</a:t>
            </a:r>
            <a:endParaRPr lang="en-US" altLang="ko-KR" sz="4000" b="1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73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오류 </a:t>
            </a:r>
            <a:r>
              <a:rPr lang="en-US" altLang="ko-KR">
                <a:latin typeface="HY엽서L" panose="02030600000101010101" pitchFamily="18" charset="-127"/>
                <a:ea typeface="HY엽서L" panose="02030600000101010101" pitchFamily="18" charset="-127"/>
              </a:rPr>
              <a:t>#1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904875" y="1458913"/>
            <a:ext cx="4205288" cy="2452687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ko-KR" altLang="ko-KR" noProof="1">
                <a:solidFill>
                  <a:srgbClr val="009900"/>
                </a:solidFill>
                <a:latin typeface="Comic Sans MS" pitchFamily="66" charset="0"/>
              </a:rPr>
              <a:t>/* </a:t>
            </a:r>
            <a:r>
              <a:rPr kumimoji="1" lang="ko-KR">
                <a:solidFill>
                  <a:srgbClr val="009900"/>
                </a:solidFill>
                <a:latin typeface="Comic Sans MS" pitchFamily="66" charset="0"/>
              </a:rPr>
              <a:t>에러가 발생하는 프로그램 *</a:t>
            </a:r>
            <a:r>
              <a:rPr kumimoji="1" lang="ko-KR" altLang="ko-KR" noProof="1">
                <a:solidFill>
                  <a:srgbClr val="009900"/>
                </a:solidFill>
                <a:latin typeface="Comic Sans MS" pitchFamily="66" charset="0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ko-KR" altLang="ko-KR" noProof="1">
                <a:latin typeface="Comic Sans MS" pitchFamily="66" charset="0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</a:rPr>
              <a:t>include </a:t>
            </a:r>
            <a:r>
              <a:rPr kumimoji="1" lang="en-US" altLang="ko-KR" noProof="1">
                <a:latin typeface="Comic Sans MS" pitchFamily="66" charset="0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noProof="1"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</a:rPr>
              <a:t>int</a:t>
            </a:r>
            <a:r>
              <a:rPr kumimoji="1" lang="en-US" altLang="ko-KR" noProof="1">
                <a:latin typeface="Comic Sans MS" pitchFamily="66" charset="0"/>
              </a:rPr>
              <a:t> main(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</a:rPr>
              <a:t>voi</a:t>
            </a:r>
            <a:r>
              <a:rPr kumimoji="1" lang="en-US" altLang="ko-KR" noProof="1">
                <a:latin typeface="Comic Sans MS" pitchFamily="66" charset="0"/>
              </a:rPr>
              <a:t>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noProof="1">
                <a:latin typeface="Comic Sans MS" pitchFamily="66" charset="0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noProof="1">
                <a:latin typeface="Comic Sans MS" pitchFamily="66" charset="0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noProof="1">
                <a:latin typeface="Comic Sans MS" pitchFamily="66" charset="0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Comic Sans MS" pitchFamily="66" charset="0"/>
              </a:rPr>
              <a:t>return</a:t>
            </a:r>
            <a:r>
              <a:rPr kumimoji="1" lang="en-US" altLang="ko-KR" noProof="1">
                <a:latin typeface="Comic Sans MS" pitchFamily="66" charset="0"/>
              </a:rPr>
              <a:t>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noProof="1">
                <a:latin typeface="Comic Sans MS" pitchFamily="66" charset="0"/>
              </a:rPr>
              <a:t>}</a:t>
            </a:r>
            <a:endParaRPr kumimoji="1" lang="ko-KR" altLang="en-US">
              <a:latin typeface="Comic Sans MS" pitchFamily="66" charset="0"/>
            </a:endParaRPr>
          </a:p>
        </p:txBody>
      </p:sp>
      <p:sp>
        <p:nvSpPr>
          <p:cNvPr id="50180" name="Text Box 7"/>
          <p:cNvSpPr txBox="1">
            <a:spLocks noChangeArrowheads="1"/>
          </p:cNvSpPr>
          <p:nvPr/>
        </p:nvSpPr>
        <p:spPr bwMode="auto">
          <a:xfrm>
            <a:off x="837279" y="4095750"/>
            <a:ext cx="7704138" cy="2057400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600" dirty="0">
                <a:latin typeface="Trebuchet MS" panose="020B0603020202020204" pitchFamily="34" charset="0"/>
              </a:rPr>
              <a:t>--------------------Configuration: test - Win32 Debug--------------------</a:t>
            </a:r>
          </a:p>
          <a:p>
            <a:r>
              <a:rPr lang="en-US" altLang="ko-KR" sz="1600" dirty="0">
                <a:latin typeface="Trebuchet MS" panose="020B0603020202020204" pitchFamily="34" charset="0"/>
              </a:rPr>
              <a:t>Compiling...</a:t>
            </a:r>
          </a:p>
          <a:p>
            <a:r>
              <a:rPr lang="en-US" altLang="ko-KR" sz="1600" dirty="0" err="1">
                <a:latin typeface="Trebuchet MS" panose="020B0603020202020204" pitchFamily="34" charset="0"/>
              </a:rPr>
              <a:t>test.c</a:t>
            </a:r>
            <a:endParaRPr lang="en-US" altLang="ko-KR" sz="1600" dirty="0">
              <a:latin typeface="Trebuchet MS" panose="020B0603020202020204" pitchFamily="34" charset="0"/>
            </a:endParaRPr>
          </a:p>
          <a:p>
            <a:r>
              <a:rPr lang="en-US" altLang="ko-KR" sz="1600" dirty="0">
                <a:latin typeface="Trebuchet MS" panose="020B0603020202020204" pitchFamily="34" charset="0"/>
              </a:rPr>
              <a:t>C:\PROJECT\test\test.c(7) : error C2143: syntax error : missing ';' before 'return'</a:t>
            </a:r>
          </a:p>
          <a:p>
            <a:r>
              <a:rPr lang="en-US" altLang="ko-KR" sz="1600" dirty="0">
                <a:latin typeface="Trebuchet MS" panose="020B0603020202020204" pitchFamily="34" charset="0"/>
              </a:rPr>
              <a:t>Error executing cl.exe.</a:t>
            </a:r>
          </a:p>
          <a:p>
            <a:endParaRPr lang="en-US" altLang="ko-KR" sz="1600" dirty="0">
              <a:latin typeface="Trebuchet MS" panose="020B0603020202020204" pitchFamily="34" charset="0"/>
            </a:endParaRPr>
          </a:p>
          <a:p>
            <a:r>
              <a:rPr lang="en-US" altLang="ko-KR" sz="1600" dirty="0">
                <a:latin typeface="Trebuchet MS" panose="020B0603020202020204" pitchFamily="34" charset="0"/>
              </a:rPr>
              <a:t>test.exe - 1 error(s), 0 warning(s)</a:t>
            </a:r>
          </a:p>
          <a:p>
            <a:endParaRPr lang="en-US" altLang="ko-KR" sz="1600" dirty="0">
              <a:latin typeface="Trebuchet MS" panose="020B0603020202020204" pitchFamily="34" charset="0"/>
            </a:endParaRPr>
          </a:p>
        </p:txBody>
      </p:sp>
      <p:sp>
        <p:nvSpPr>
          <p:cNvPr id="50181" name="AutoShape 8"/>
          <p:cNvSpPr>
            <a:spLocks noChangeArrowheads="1"/>
          </p:cNvSpPr>
          <p:nvPr/>
        </p:nvSpPr>
        <p:spPr bwMode="auto">
          <a:xfrm>
            <a:off x="6011863" y="1684338"/>
            <a:ext cx="1865312" cy="1738312"/>
          </a:xfrm>
          <a:prstGeom prst="wedgeEllipseCallout">
            <a:avLst>
              <a:gd name="adj1" fmla="val -47616"/>
              <a:gd name="adj2" fmla="val 15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문장의 끝에   </a:t>
            </a:r>
            <a:r>
              <a:rPr lang="en-US" altLang="ko-KR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;</a:t>
            </a:r>
            <a:r>
              <a:rPr lang="ko-KR" altLang="en-US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 없음</a:t>
            </a:r>
            <a:r>
              <a:rPr lang="en-US" altLang="ko-KR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!!</a:t>
            </a:r>
          </a:p>
        </p:txBody>
      </p:sp>
      <p:sp>
        <p:nvSpPr>
          <p:cNvPr id="50182" name="Freeform 10"/>
          <p:cNvSpPr>
            <a:spLocks/>
          </p:cNvSpPr>
          <p:nvPr/>
        </p:nvSpPr>
        <p:spPr bwMode="auto">
          <a:xfrm>
            <a:off x="6861175" y="3386138"/>
            <a:ext cx="409575" cy="15208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1020"/>
              <a:gd name="T29" fmla="*/ 258 w 258"/>
              <a:gd name="T30" fmla="*/ 1020 h 10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0183" name="Line 11"/>
          <p:cNvSpPr>
            <a:spLocks noChangeShapeType="1"/>
          </p:cNvSpPr>
          <p:nvPr/>
        </p:nvSpPr>
        <p:spPr bwMode="auto">
          <a:xfrm>
            <a:off x="6029325" y="5168900"/>
            <a:ext cx="11049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4" name="Freeform 14"/>
          <p:cNvSpPr>
            <a:spLocks/>
          </p:cNvSpPr>
          <p:nvPr/>
        </p:nvSpPr>
        <p:spPr bwMode="auto">
          <a:xfrm rot="-5400000">
            <a:off x="4708525" y="1814513"/>
            <a:ext cx="409575" cy="2181225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1020"/>
              <a:gd name="T29" fmla="*/ 258 w 258"/>
              <a:gd name="T30" fmla="*/ 1020 h 10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5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  <p:bldP spid="50181" grpId="0" animBg="1"/>
      <p:bldP spid="50182" grpId="0" animBg="1"/>
      <p:bldP spid="50183" grpId="0" animBg="1"/>
      <p:bldP spid="501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anose="02030600000101010101" pitchFamily="18" charset="-127"/>
                <a:ea typeface="HY엽서L" panose="02030600000101010101" pitchFamily="18" charset="-127"/>
              </a:rPr>
              <a:t>오류 </a:t>
            </a:r>
            <a:r>
              <a:rPr lang="en-US" altLang="ko-KR" sz="3600">
                <a:latin typeface="HY엽서L" panose="02030600000101010101" pitchFamily="18" charset="-127"/>
                <a:ea typeface="HY엽서L" panose="02030600000101010101" pitchFamily="18" charset="-127"/>
              </a:rPr>
              <a:t>#2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893763" y="1219201"/>
            <a:ext cx="4348193" cy="256540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ko-KR" altLang="ko-KR" b="1" noProof="1">
                <a:latin typeface="Comic Sans MS" pitchFamily="66" charset="0"/>
              </a:rPr>
              <a:t>/* </a:t>
            </a:r>
            <a:r>
              <a:rPr kumimoji="1" lang="ko-KR" b="1" noProof="1">
                <a:latin typeface="Comic Sans MS" pitchFamily="66" charset="0"/>
              </a:rPr>
              <a:t>에러가발생하는프로그램* </a:t>
            </a:r>
            <a:r>
              <a:rPr kumimoji="1" lang="ko-KR" altLang="ko-KR" b="1" noProof="1">
                <a:latin typeface="Comic Sans MS" pitchFamily="66" charset="0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#include 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b="1" noProof="1">
              <a:solidFill>
                <a:srgbClr val="008000"/>
              </a:solidFill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	printf("Hello World!\n")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	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b="1" noProof="1">
                <a:solidFill>
                  <a:srgbClr val="008000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143391" y="3995678"/>
            <a:ext cx="7704138" cy="2862322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latin typeface="Trebuchet MS" panose="020B0603020202020204" pitchFamily="34" charset="0"/>
              </a:rPr>
              <a:t>--------------------Configuration: test - Win32 Debug--------------------</a:t>
            </a: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Compiling...</a:t>
            </a:r>
          </a:p>
          <a:p>
            <a:r>
              <a:rPr lang="en-US" altLang="ko-KR" sz="2000" b="1" dirty="0" err="1">
                <a:latin typeface="Trebuchet MS" panose="020B0603020202020204" pitchFamily="34" charset="0"/>
              </a:rPr>
              <a:t>test.c</a:t>
            </a:r>
            <a:endParaRPr lang="en-US" altLang="ko-KR" sz="2000" b="1" dirty="0">
              <a:latin typeface="Trebuchet MS" panose="020B0603020202020204" pitchFamily="34" charset="0"/>
            </a:endParaRP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c:\project\test\test.c(9) : fatal error C1071: unexpected end of file found in comment  </a:t>
            </a: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Error executing cl.exe.</a:t>
            </a:r>
          </a:p>
          <a:p>
            <a:endParaRPr lang="en-US" altLang="ko-KR" sz="2000" b="1" dirty="0">
              <a:latin typeface="Trebuchet MS" panose="020B0603020202020204" pitchFamily="34" charset="0"/>
            </a:endParaRP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test.exe - 1 error(s), 0 warning(s)</a:t>
            </a:r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>
            <a:off x="5994400" y="1493838"/>
            <a:ext cx="2200275" cy="1847850"/>
          </a:xfrm>
          <a:prstGeom prst="wedgeEllipseCallout">
            <a:avLst>
              <a:gd name="adj1" fmla="val -47185"/>
              <a:gd name="adj2" fmla="val 22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dirty="0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*과 </a:t>
            </a:r>
            <a:r>
              <a:rPr lang="en-US" altLang="ko-KR" dirty="0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 떨어져 있음</a:t>
            </a: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-&gt; </a:t>
            </a:r>
            <a:r>
              <a:rPr lang="ko-KR" altLang="en-US" dirty="0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전체가 </a:t>
            </a:r>
            <a:r>
              <a:rPr lang="ko-KR" altLang="en-US" dirty="0" err="1">
                <a:solidFill>
                  <a:schemeClr val="tx2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주석처리됨</a:t>
            </a:r>
            <a:endParaRPr lang="ko-KR" altLang="en-US" dirty="0">
              <a:solidFill>
                <a:schemeClr val="tx2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1206" name="Freeform 6"/>
          <p:cNvSpPr>
            <a:spLocks/>
          </p:cNvSpPr>
          <p:nvPr/>
        </p:nvSpPr>
        <p:spPr bwMode="auto">
          <a:xfrm>
            <a:off x="6843713" y="3195638"/>
            <a:ext cx="409575" cy="2001051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1020"/>
              <a:gd name="T29" fmla="*/ 258 w 258"/>
              <a:gd name="T30" fmla="*/ 1020 h 10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072241" y="5702112"/>
            <a:ext cx="2347481" cy="1967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8" name="Freeform 8"/>
          <p:cNvSpPr>
            <a:spLocks/>
          </p:cNvSpPr>
          <p:nvPr/>
        </p:nvSpPr>
        <p:spPr bwMode="auto">
          <a:xfrm>
            <a:off x="2886075" y="996950"/>
            <a:ext cx="3659189" cy="496888"/>
          </a:xfrm>
          <a:custGeom>
            <a:avLst/>
            <a:gdLst>
              <a:gd name="T0" fmla="*/ 1595 w 1595"/>
              <a:gd name="T1" fmla="*/ 336 h 336"/>
              <a:gd name="T2" fmla="*/ 1401 w 1595"/>
              <a:gd name="T3" fmla="*/ 176 h 336"/>
              <a:gd name="T4" fmla="*/ 1230 w 1595"/>
              <a:gd name="T5" fmla="*/ 24 h 336"/>
              <a:gd name="T6" fmla="*/ 779 w 1595"/>
              <a:gd name="T7" fmla="*/ 1 h 336"/>
              <a:gd name="T8" fmla="*/ 550 w 1595"/>
              <a:gd name="T9" fmla="*/ 18 h 336"/>
              <a:gd name="T10" fmla="*/ 355 w 1595"/>
              <a:gd name="T11" fmla="*/ 93 h 336"/>
              <a:gd name="T12" fmla="*/ 186 w 1595"/>
              <a:gd name="T13" fmla="*/ 162 h 336"/>
              <a:gd name="T14" fmla="*/ 51 w 1595"/>
              <a:gd name="T15" fmla="*/ 230 h 336"/>
              <a:gd name="T16" fmla="*/ 0 w 1595"/>
              <a:gd name="T17" fmla="*/ 259 h 3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95"/>
              <a:gd name="T28" fmla="*/ 0 h 336"/>
              <a:gd name="T29" fmla="*/ 1595 w 1595"/>
              <a:gd name="T30" fmla="*/ 336 h 3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95" h="336">
                <a:moveTo>
                  <a:pt x="1595" y="336"/>
                </a:moveTo>
                <a:cubicBezTo>
                  <a:pt x="1547" y="325"/>
                  <a:pt x="1450" y="192"/>
                  <a:pt x="1401" y="176"/>
                </a:cubicBezTo>
                <a:cubicBezTo>
                  <a:pt x="1341" y="157"/>
                  <a:pt x="1292" y="39"/>
                  <a:pt x="1230" y="24"/>
                </a:cubicBezTo>
                <a:cubicBezTo>
                  <a:pt x="1089" y="18"/>
                  <a:pt x="910" y="24"/>
                  <a:pt x="779" y="1"/>
                </a:cubicBezTo>
                <a:cubicBezTo>
                  <a:pt x="601" y="8"/>
                  <a:pt x="677" y="0"/>
                  <a:pt x="550" y="18"/>
                </a:cubicBezTo>
                <a:cubicBezTo>
                  <a:pt x="495" y="26"/>
                  <a:pt x="397" y="71"/>
                  <a:pt x="355" y="93"/>
                </a:cubicBezTo>
                <a:cubicBezTo>
                  <a:pt x="305" y="121"/>
                  <a:pt x="241" y="141"/>
                  <a:pt x="186" y="162"/>
                </a:cubicBezTo>
                <a:cubicBezTo>
                  <a:pt x="164" y="171"/>
                  <a:pt x="65" y="220"/>
                  <a:pt x="51" y="230"/>
                </a:cubicBezTo>
                <a:cubicBezTo>
                  <a:pt x="33" y="242"/>
                  <a:pt x="27" y="259"/>
                  <a:pt x="0" y="25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  <p:bldP spid="51207" grpId="0" animBg="1"/>
      <p:bldP spid="512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>
                <a:latin typeface="HY엽서L" panose="02030600000101010101" pitchFamily="18" charset="-127"/>
                <a:ea typeface="HY엽서L" panose="02030600000101010101" pitchFamily="18" charset="-127"/>
              </a:rPr>
              <a:t>오류 </a:t>
            </a:r>
            <a:r>
              <a:rPr lang="en-US" altLang="ko-KR" sz="3600">
                <a:latin typeface="HY엽서L" panose="02030600000101010101" pitchFamily="18" charset="-127"/>
                <a:ea typeface="HY엽서L" panose="02030600000101010101" pitchFamily="18" charset="-127"/>
              </a:rPr>
              <a:t>#3</a:t>
            </a:r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866775" y="1258888"/>
            <a:ext cx="4214813" cy="2751797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ko-KR" altLang="ko-KR" noProof="1">
                <a:solidFill>
                  <a:srgbClr val="008000"/>
                </a:solidFill>
                <a:latin typeface="Comic Sans MS" pitchFamily="66" charset="0"/>
              </a:rPr>
              <a:t>/* </a:t>
            </a:r>
            <a:r>
              <a:rPr kumimoji="1" lang="ko-KR" noProof="1">
                <a:solidFill>
                  <a:srgbClr val="008000"/>
                </a:solidFill>
                <a:latin typeface="Comic Sans MS" pitchFamily="66" charset="0"/>
              </a:rPr>
              <a:t>첫번째</a:t>
            </a:r>
            <a:r>
              <a:rPr kumimoji="1" lang="en-US" altLang="ko-KR" dirty="0">
                <a:solidFill>
                  <a:srgbClr val="008000"/>
                </a:solidFill>
                <a:latin typeface="Comic Sans MS" pitchFamily="66" charset="0"/>
              </a:rPr>
              <a:t> </a:t>
            </a:r>
            <a:r>
              <a:rPr kumimoji="1" lang="ko-KR" noProof="1">
                <a:solidFill>
                  <a:srgbClr val="008000"/>
                </a:solidFill>
                <a:latin typeface="Comic Sans MS" pitchFamily="66" charset="0"/>
              </a:rPr>
              <a:t>프로그램*</a:t>
            </a:r>
            <a:r>
              <a:rPr kumimoji="1" lang="ko-KR" altLang="ko-KR" noProof="1">
                <a:solidFill>
                  <a:srgbClr val="008000"/>
                </a:solidFill>
                <a:latin typeface="Comic Sans MS" pitchFamily="66" charset="0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latin typeface="Comic Sans MS" pitchFamily="66" charset="0"/>
              </a:rPr>
              <a:t>#include &lt;stdio,h&gt;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sz="2000" b="1" noProof="1">
              <a:solidFill>
                <a:srgbClr val="800000"/>
              </a:solidFill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	print(</a:t>
            </a:r>
            <a:r>
              <a:rPr kumimoji="1" lang="en-US" altLang="ko-KR" sz="2000" b="1" noProof="1">
                <a:solidFill>
                  <a:srgbClr val="800000"/>
                </a:solidFill>
                <a:latin typeface="Comic Sans MS" pitchFamily="66" charset="0"/>
              </a:rPr>
              <a:t>"Hello World!");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800000"/>
                </a:solidFill>
                <a:latin typeface="Comic Sans MS" pitchFamily="66" charset="0"/>
              </a:rPr>
              <a:t>	</a:t>
            </a: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856967" y="4749997"/>
            <a:ext cx="8045812" cy="1631216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b="1" dirty="0">
                <a:latin typeface="Trebuchet MS" panose="020B0603020202020204" pitchFamily="34" charset="0"/>
              </a:rPr>
              <a:t>--------------------Configuration: test - Win32 Debug--------------------</a:t>
            </a: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Compiling...</a:t>
            </a:r>
          </a:p>
          <a:p>
            <a:r>
              <a:rPr lang="en-US" altLang="ko-KR" sz="2000" b="1" dirty="0" err="1">
                <a:latin typeface="Trebuchet MS" panose="020B0603020202020204" pitchFamily="34" charset="0"/>
              </a:rPr>
              <a:t>test.c</a:t>
            </a:r>
            <a:endParaRPr lang="en-US" altLang="ko-KR" sz="2000" b="1" dirty="0">
              <a:latin typeface="Trebuchet MS" panose="020B0603020202020204" pitchFamily="34" charset="0"/>
            </a:endParaRPr>
          </a:p>
          <a:p>
            <a:r>
              <a:rPr lang="en-US" altLang="ko-KR" sz="2000" b="1" dirty="0">
                <a:latin typeface="Trebuchet MS" panose="020B0603020202020204" pitchFamily="34" charset="0"/>
              </a:rPr>
              <a:t>c:\project\test\test.c(2) : fatal error C1083: Cannot open include file: '</a:t>
            </a:r>
            <a:r>
              <a:rPr lang="en-US" altLang="ko-KR" sz="2000" b="1" dirty="0" err="1">
                <a:latin typeface="Trebuchet MS" panose="020B0603020202020204" pitchFamily="34" charset="0"/>
              </a:rPr>
              <a:t>stdio,h</a:t>
            </a:r>
            <a:r>
              <a:rPr lang="en-US" altLang="ko-KR" sz="2000" b="1" dirty="0">
                <a:latin typeface="Trebuchet MS" panose="020B0603020202020204" pitchFamily="34" charset="0"/>
              </a:rPr>
              <a:t>': No such file or directory</a:t>
            </a: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stdio.h</a:t>
            </a:r>
            <a:r>
              <a:rPr lang="ko-KR" altLang="en-US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로 적어주어야 됨</a:t>
            </a:r>
          </a:p>
        </p:txBody>
      </p:sp>
      <p:sp>
        <p:nvSpPr>
          <p:cNvPr id="52230" name="Freeform 6"/>
          <p:cNvSpPr>
            <a:spLocks/>
          </p:cNvSpPr>
          <p:nvPr/>
        </p:nvSpPr>
        <p:spPr bwMode="auto">
          <a:xfrm>
            <a:off x="6789738" y="3068638"/>
            <a:ext cx="574889" cy="2624330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1020"/>
              <a:gd name="T29" fmla="*/ 258 w 258"/>
              <a:gd name="T30" fmla="*/ 1020 h 10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5641975" y="6037090"/>
            <a:ext cx="311467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32" name="Freeform 8"/>
          <p:cNvSpPr>
            <a:spLocks/>
          </p:cNvSpPr>
          <p:nvPr/>
        </p:nvSpPr>
        <p:spPr bwMode="auto">
          <a:xfrm>
            <a:off x="2965193" y="1958512"/>
            <a:ext cx="3178175" cy="263525"/>
          </a:xfrm>
          <a:custGeom>
            <a:avLst/>
            <a:gdLst>
              <a:gd name="T0" fmla="*/ 2099 w 2099"/>
              <a:gd name="T1" fmla="*/ 445 h 445"/>
              <a:gd name="T2" fmla="*/ 2048 w 2099"/>
              <a:gd name="T3" fmla="*/ 410 h 445"/>
              <a:gd name="T4" fmla="*/ 1882 w 2099"/>
              <a:gd name="T5" fmla="*/ 331 h 445"/>
              <a:gd name="T6" fmla="*/ 1375 w 2099"/>
              <a:gd name="T7" fmla="*/ 154 h 445"/>
              <a:gd name="T8" fmla="*/ 1141 w 2099"/>
              <a:gd name="T9" fmla="*/ 91 h 445"/>
              <a:gd name="T10" fmla="*/ 919 w 2099"/>
              <a:gd name="T11" fmla="*/ 40 h 445"/>
              <a:gd name="T12" fmla="*/ 616 w 2099"/>
              <a:gd name="T13" fmla="*/ 0 h 445"/>
              <a:gd name="T14" fmla="*/ 166 w 2099"/>
              <a:gd name="T15" fmla="*/ 5 h 445"/>
              <a:gd name="T16" fmla="*/ 0 w 2099"/>
              <a:gd name="T17" fmla="*/ 68 h 44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99"/>
              <a:gd name="T28" fmla="*/ 0 h 445"/>
              <a:gd name="T29" fmla="*/ 2099 w 2099"/>
              <a:gd name="T30" fmla="*/ 445 h 44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99" h="445">
                <a:moveTo>
                  <a:pt x="2099" y="445"/>
                </a:moveTo>
                <a:cubicBezTo>
                  <a:pt x="2077" y="437"/>
                  <a:pt x="2068" y="421"/>
                  <a:pt x="2048" y="410"/>
                </a:cubicBezTo>
                <a:cubicBezTo>
                  <a:pt x="1997" y="381"/>
                  <a:pt x="1936" y="355"/>
                  <a:pt x="1882" y="331"/>
                </a:cubicBezTo>
                <a:cubicBezTo>
                  <a:pt x="1717" y="259"/>
                  <a:pt x="1548" y="202"/>
                  <a:pt x="1375" y="154"/>
                </a:cubicBezTo>
                <a:cubicBezTo>
                  <a:pt x="1295" y="132"/>
                  <a:pt x="1224" y="101"/>
                  <a:pt x="1141" y="91"/>
                </a:cubicBezTo>
                <a:cubicBezTo>
                  <a:pt x="1068" y="72"/>
                  <a:pt x="994" y="47"/>
                  <a:pt x="919" y="40"/>
                </a:cubicBezTo>
                <a:cubicBezTo>
                  <a:pt x="822" y="20"/>
                  <a:pt x="715" y="6"/>
                  <a:pt x="616" y="0"/>
                </a:cubicBezTo>
                <a:cubicBezTo>
                  <a:pt x="466" y="2"/>
                  <a:pt x="316" y="0"/>
                  <a:pt x="166" y="5"/>
                </a:cubicBezTo>
                <a:cubicBezTo>
                  <a:pt x="103" y="7"/>
                  <a:pt x="67" y="68"/>
                  <a:pt x="0" y="6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animBg="1"/>
      <p:bldP spid="52229" grpId="0" animBg="1"/>
      <p:bldP spid="52230" grpId="0" animBg="1"/>
      <p:bldP spid="522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오류 </a:t>
            </a:r>
            <a:r>
              <a:rPr lang="en-US" altLang="ko-KR" sz="3600"/>
              <a:t>#4</a:t>
            </a:r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885825" y="1266824"/>
            <a:ext cx="4205288" cy="2601913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ko-KR" altLang="ko-KR" noProof="1">
                <a:solidFill>
                  <a:srgbClr val="008000"/>
                </a:solidFill>
                <a:latin typeface="Comic Sans MS" pitchFamily="66" charset="0"/>
              </a:rPr>
              <a:t>/* </a:t>
            </a:r>
            <a:r>
              <a:rPr kumimoji="1" lang="ko-KR" noProof="1">
                <a:solidFill>
                  <a:srgbClr val="008000"/>
                </a:solidFill>
                <a:latin typeface="Comic Sans MS" pitchFamily="66" charset="0"/>
              </a:rPr>
              <a:t>첫번째프로그램*</a:t>
            </a:r>
            <a:r>
              <a:rPr kumimoji="1" lang="ko-KR" altLang="ko-KR" noProof="1">
                <a:solidFill>
                  <a:srgbClr val="008000"/>
                </a:solidFill>
                <a:latin typeface="Comic Sans MS" pitchFamily="66" charset="0"/>
              </a:rPr>
              <a:t>/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#include </a:t>
            </a:r>
            <a:r>
              <a:rPr kumimoji="1" lang="en-US" altLang="ko-KR" sz="2000" b="1" noProof="1">
                <a:solidFill>
                  <a:srgbClr val="800000"/>
                </a:solidFill>
                <a:latin typeface="Comic Sans MS" pitchFamily="66" charset="0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endParaRPr kumimoji="1" lang="en-US" altLang="ko-KR" sz="2000" b="1" noProof="1">
              <a:solidFill>
                <a:srgbClr val="800000"/>
              </a:solidFill>
              <a:latin typeface="Comic Sans MS" pitchFamily="66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int main(void)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latin typeface="Comic Sans MS" pitchFamily="66" charset="0"/>
              </a:rPr>
              <a:t>	print("Hello World!");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800000"/>
                </a:solidFill>
                <a:latin typeface="Comic Sans MS" pitchFamily="66" charset="0"/>
              </a:rPr>
              <a:t>	</a:t>
            </a: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  <a:defRPr/>
            </a:pPr>
            <a:r>
              <a:rPr kumimoji="1" lang="en-US" altLang="ko-KR" sz="2000" b="1" noProof="1">
                <a:solidFill>
                  <a:srgbClr val="0000FF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868363" y="3868738"/>
            <a:ext cx="7985926" cy="3139321"/>
          </a:xfrm>
          <a:prstGeom prst="rect">
            <a:avLst/>
          </a:prstGeom>
          <a:solidFill>
            <a:srgbClr val="99FFCC"/>
          </a:solidFill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 i="1" dirty="0">
                <a:latin typeface="Trebuchet MS" panose="020B0603020202020204" pitchFamily="34" charset="0"/>
              </a:rPr>
              <a:t>-------------------Configuration: test - Win32 Debug--------------------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Compiling...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 err="1">
                <a:latin typeface="Trebuchet MS" panose="020B0603020202020204" pitchFamily="34" charset="0"/>
              </a:rPr>
              <a:t>test.c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C:\CPROGRAM\test\test.c(6) : warning C4013: 'print' undefined; assuming extern returning </a:t>
            </a:r>
            <a:r>
              <a:rPr lang="en-US" altLang="ko-KR" b="1" i="1" dirty="0" err="1">
                <a:latin typeface="Trebuchet MS" panose="020B0603020202020204" pitchFamily="34" charset="0"/>
              </a:rPr>
              <a:t>int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Linking...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test.obj : error LNK2001: unresolved external symbol _print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Debug/test.exe : fatal error LNK1120: 1 unresolved externals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r>
              <a:rPr lang="en-US" altLang="ko-KR" b="1" i="1" dirty="0">
                <a:latin typeface="Trebuchet MS" panose="020B0603020202020204" pitchFamily="34" charset="0"/>
              </a:rPr>
              <a:t>Error executing link.exe.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en-US" altLang="ko-KR" b="1" i="1" dirty="0">
              <a:latin typeface="Trebuchet MS" panose="020B0603020202020204" pitchFamily="34" charset="0"/>
            </a:endParaRPr>
          </a:p>
          <a:p>
            <a:br>
              <a:rPr lang="en-US" altLang="ko-KR" b="1" i="1" dirty="0">
                <a:latin typeface="Trebuchet MS" panose="020B0603020202020204" pitchFamily="34" charset="0"/>
              </a:rPr>
            </a:br>
            <a:r>
              <a:rPr lang="en-US" altLang="ko-KR" b="1" i="1" dirty="0">
                <a:latin typeface="Trebuchet MS" panose="020B0603020202020204" pitchFamily="34" charset="0"/>
              </a:rPr>
              <a:t>test.exe - 2 error(s), 1 warning(s)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53253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dirty="0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print</a:t>
            </a:r>
            <a:r>
              <a:rPr lang="ko-KR" altLang="en-US" dirty="0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가 아니라 </a:t>
            </a:r>
            <a:r>
              <a:rPr lang="en-US" altLang="ko-KR" dirty="0" err="1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printf</a:t>
            </a:r>
            <a:r>
              <a:rPr lang="ko-KR" altLang="en-US" dirty="0">
                <a:solidFill>
                  <a:schemeClr val="tx2"/>
                </a:solidFill>
                <a:latin typeface="Trebuchet MS" panose="020B0603020202020204" pitchFamily="34" charset="0"/>
                <a:ea typeface="HY엽서L" panose="02030600000101010101" pitchFamily="18" charset="-127"/>
              </a:rPr>
              <a:t>임</a:t>
            </a:r>
          </a:p>
        </p:txBody>
      </p:sp>
      <p:sp>
        <p:nvSpPr>
          <p:cNvPr id="53254" name="Freeform 6"/>
          <p:cNvSpPr>
            <a:spLocks/>
          </p:cNvSpPr>
          <p:nvPr/>
        </p:nvSpPr>
        <p:spPr bwMode="auto">
          <a:xfrm>
            <a:off x="6789738" y="3068638"/>
            <a:ext cx="409575" cy="1892300"/>
          </a:xfrm>
          <a:custGeom>
            <a:avLst/>
            <a:gdLst>
              <a:gd name="T0" fmla="*/ 120 w 258"/>
              <a:gd name="T1" fmla="*/ 1020 h 1020"/>
              <a:gd name="T2" fmla="*/ 177 w 258"/>
              <a:gd name="T3" fmla="*/ 946 h 1020"/>
              <a:gd name="T4" fmla="*/ 234 w 258"/>
              <a:gd name="T5" fmla="*/ 827 h 1020"/>
              <a:gd name="T6" fmla="*/ 257 w 258"/>
              <a:gd name="T7" fmla="*/ 524 h 1020"/>
              <a:gd name="T8" fmla="*/ 240 w 258"/>
              <a:gd name="T9" fmla="*/ 370 h 1020"/>
              <a:gd name="T10" fmla="*/ 165 w 258"/>
              <a:gd name="T11" fmla="*/ 239 h 1020"/>
              <a:gd name="T12" fmla="*/ 97 w 258"/>
              <a:gd name="T13" fmla="*/ 125 h 1020"/>
              <a:gd name="T14" fmla="*/ 29 w 258"/>
              <a:gd name="T15" fmla="*/ 34 h 1020"/>
              <a:gd name="T16" fmla="*/ 0 w 258"/>
              <a:gd name="T17" fmla="*/ 0 h 10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1020"/>
              <a:gd name="T29" fmla="*/ 258 w 258"/>
              <a:gd name="T30" fmla="*/ 1020 h 10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1020">
                <a:moveTo>
                  <a:pt x="120" y="1020"/>
                </a:moveTo>
                <a:cubicBezTo>
                  <a:pt x="131" y="988"/>
                  <a:pt x="161" y="979"/>
                  <a:pt x="177" y="946"/>
                </a:cubicBezTo>
                <a:cubicBezTo>
                  <a:pt x="196" y="906"/>
                  <a:pt x="219" y="869"/>
                  <a:pt x="234" y="827"/>
                </a:cubicBezTo>
                <a:cubicBezTo>
                  <a:pt x="240" y="732"/>
                  <a:pt x="234" y="612"/>
                  <a:pt x="257" y="524"/>
                </a:cubicBezTo>
                <a:cubicBezTo>
                  <a:pt x="250" y="404"/>
                  <a:pt x="258" y="455"/>
                  <a:pt x="240" y="370"/>
                </a:cubicBezTo>
                <a:cubicBezTo>
                  <a:pt x="232" y="333"/>
                  <a:pt x="187" y="267"/>
                  <a:pt x="165" y="239"/>
                </a:cubicBezTo>
                <a:cubicBezTo>
                  <a:pt x="138" y="205"/>
                  <a:pt x="118" y="162"/>
                  <a:pt x="97" y="125"/>
                </a:cubicBezTo>
                <a:cubicBezTo>
                  <a:pt x="88" y="110"/>
                  <a:pt x="39" y="44"/>
                  <a:pt x="29" y="34"/>
                </a:cubicBezTo>
                <a:cubicBezTo>
                  <a:pt x="17" y="22"/>
                  <a:pt x="0" y="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5232400" y="5104850"/>
            <a:ext cx="311467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6" name="Freeform 9"/>
          <p:cNvSpPr>
            <a:spLocks/>
          </p:cNvSpPr>
          <p:nvPr/>
        </p:nvSpPr>
        <p:spPr bwMode="auto">
          <a:xfrm>
            <a:off x="1838325" y="1919288"/>
            <a:ext cx="4191000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640"/>
              <a:gd name="T46" fmla="*/ 0 h 605"/>
              <a:gd name="T47" fmla="*/ 2640 w 2640"/>
              <a:gd name="T48" fmla="*/ 605 h 60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animBg="1"/>
      <p:bldP spid="53253" grpId="0" animBg="1"/>
      <p:bldP spid="53254" grpId="0" animBg="1"/>
      <p:bldP spid="532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ko-KR" altLang="en-US" dirty="0">
                <a:solidFill>
                  <a:srgbClr val="000000"/>
                </a:solidFill>
              </a:rPr>
              <a:t>정보화 사회에서의 컴퓨터의 활용  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286450" y="1768853"/>
            <a:ext cx="8208962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휴대폰의 발전 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스마트폰의 대중화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디지털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컨버젼스</a:t>
            </a:r>
            <a:endParaRPr lang="ko-KR" altLang="en-US" dirty="0">
              <a:solidFill>
                <a:srgbClr val="0070C0"/>
              </a:solidFill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 dirty="0"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8765" y="2909700"/>
            <a:ext cx="1285875" cy="220186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683" y="2858200"/>
            <a:ext cx="1357312" cy="235743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265" y="2838262"/>
            <a:ext cx="1857375" cy="2286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19" y="2967738"/>
            <a:ext cx="1627188" cy="216693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82407" y="2939163"/>
            <a:ext cx="1571625" cy="219551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29859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ko-KR" altLang="en-US" dirty="0">
                <a:solidFill>
                  <a:srgbClr val="000000"/>
                </a:solidFill>
              </a:rPr>
              <a:t>정보화 사회에서의 컴퓨터의 활용  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286450" y="1768853"/>
            <a:ext cx="8208962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자동차의 진화 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: Car Connectivity,  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자율주행</a:t>
            </a:r>
            <a:endParaRPr lang="ko-KR" altLang="en-US" dirty="0">
              <a:solidFill>
                <a:srgbClr val="0070C0"/>
              </a:solidFill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b="0" dirty="0"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6" y="2724979"/>
            <a:ext cx="6438900" cy="3028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48" y="2724979"/>
            <a:ext cx="5247689" cy="347115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2288184" y="2625505"/>
            <a:ext cx="5082495" cy="375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25" y="2452908"/>
            <a:ext cx="7319385" cy="39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681696" y="1586834"/>
            <a:ext cx="6840802" cy="8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▶IPTV</a:t>
            </a:r>
            <a:r>
              <a:rPr lang="ko-KR" altLang="en-US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등장 및 대중화</a:t>
            </a:r>
            <a:endParaRPr kumimoji="0" lang="en-US" altLang="ko-KR" b="0" dirty="0">
              <a:solidFill>
                <a:srgbClr val="333399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endParaRPr lang="en-US" altLang="ko-KR" sz="20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pic>
        <p:nvPicPr>
          <p:cNvPr id="4" name="_x212452088" descr="EMB000004e405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27" y="2557246"/>
            <a:ext cx="6561077" cy="395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정보화 사회에서의 컴퓨터의 활용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844658" y="1577781"/>
            <a:ext cx="6840802" cy="93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kumimoji="0" lang="ko-KR" altLang="en-US" b="0" dirty="0">
                <a:solidFill>
                  <a:srgbClr val="333399"/>
                </a:solidFill>
                <a:latin typeface="Arial" panose="020B0604020202020204" pitchFamily="34" charset="0"/>
                <a:ea typeface="HY견고딕" panose="02030600000101010101" pitchFamily="18" charset="-127"/>
              </a:rPr>
              <a:t>의료기술의 진화 </a:t>
            </a:r>
            <a:r>
              <a:rPr kumimoji="0" lang="en-US" altLang="ko-KR" b="0" dirty="0">
                <a:solidFill>
                  <a:srgbClr val="333399"/>
                </a:solidFill>
                <a:latin typeface="Arial" panose="020B0604020202020204" pitchFamily="34" charset="0"/>
                <a:ea typeface="HY견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kumimoji="0" lang="ko-KR" altLang="en-US" b="0" dirty="0">
                <a:solidFill>
                  <a:srgbClr val="333399"/>
                </a:solidFill>
                <a:latin typeface="Arial" panose="020B0604020202020204" pitchFamily="34" charset="0"/>
                <a:ea typeface="HY견고딕" panose="02030600000101010101" pitchFamily="18" charset="-127"/>
                <a:sym typeface="Wingdings" panose="05000000000000000000" pitchFamily="2" charset="2"/>
              </a:rPr>
              <a:t>유헬스케어의 등장</a:t>
            </a:r>
            <a:endParaRPr kumimoji="0" lang="en-US" altLang="ko-KR" b="0" dirty="0">
              <a:solidFill>
                <a:srgbClr val="333399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endParaRPr lang="en-US" altLang="ko-KR" dirty="0">
              <a:solidFill>
                <a:srgbClr val="3333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pic>
        <p:nvPicPr>
          <p:cNvPr id="5" name="Picture 8" descr="UNI00000a6c04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6" y="2779414"/>
            <a:ext cx="8302278" cy="384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정보화 사회에서의 컴퓨터의 활용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6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219256" y="1559674"/>
            <a:ext cx="6840802" cy="85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333" dirty="0" err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333" dirty="0" err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등장 </a:t>
            </a:r>
            <a:endParaRPr kumimoji="0" lang="en-US" altLang="ko-KR" sz="2000" b="0" dirty="0">
              <a:solidFill>
                <a:srgbClr val="333399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endParaRPr lang="en-US" altLang="ko-KR" sz="20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정보화 사회에서의 컴퓨터의 활용 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2027035" y="2216046"/>
            <a:ext cx="4352744" cy="337847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1365307" y="5982803"/>
            <a:ext cx="653847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2000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Pillow Talk</a:t>
            </a:r>
            <a:r>
              <a:rPr lang="ko-KR" altLang="en-US" sz="2000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sz="2000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멀리 떨어져 지내는 커플을 위한 베개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</a:t>
            </a: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베개를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터치하면 은은한 조명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상대방의 심장박동소리을 들을 수 있다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2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1030"/>
          <p:cNvSpPr>
            <a:spLocks noChangeArrowheads="1"/>
          </p:cNvSpPr>
          <p:nvPr/>
        </p:nvSpPr>
        <p:spPr bwMode="auto">
          <a:xfrm>
            <a:off x="1265899" y="1740743"/>
            <a:ext cx="6840802" cy="85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333" dirty="0" err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333" dirty="0" err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333" dirty="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등장 </a:t>
            </a:r>
            <a:endParaRPr kumimoji="0" lang="en-US" altLang="ko-KR" sz="2000" b="0" dirty="0">
              <a:solidFill>
                <a:srgbClr val="333399"/>
              </a:solidFill>
              <a:latin typeface="Arial" panose="020B0604020202020204" pitchFamily="34" charset="0"/>
              <a:ea typeface="HY견고딕" panose="02030600000101010101" pitchFamily="18" charset="-127"/>
            </a:endParaRPr>
          </a:p>
          <a:p>
            <a:pPr marL="0" lvl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endParaRPr lang="en-US" altLang="ko-KR" sz="20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itchFamily="18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정보화 사회에서의 컴퓨터의 활용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4598503" y="2859793"/>
            <a:ext cx="4604598" cy="308775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_x178561248" descr="EMB000012483196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99" y="2339831"/>
            <a:ext cx="4405733" cy="353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1597572" y="1001309"/>
            <a:ext cx="7165428" cy="561093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8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</TotalTime>
  <Words>1225</Words>
  <Application>Microsoft Office PowerPoint</Application>
  <PresentationFormat>화면 슬라이드 쇼(4:3)</PresentationFormat>
  <Paragraphs>273</Paragraphs>
  <Slides>39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39</vt:i4>
      </vt:variant>
    </vt:vector>
  </HeadingPairs>
  <TitlesOfParts>
    <vt:vector size="61" baseType="lpstr">
      <vt:lpstr>HY견고딕</vt:lpstr>
      <vt:lpstr>HY견명조</vt:lpstr>
      <vt:lpstr>HY얕은샘물M</vt:lpstr>
      <vt:lpstr>HY엽서L</vt:lpstr>
      <vt:lpstr>HY헤드라인M</vt:lpstr>
      <vt:lpstr>굴림</vt:lpstr>
      <vt:lpstr>맑은 고딕</vt:lpstr>
      <vt:lpstr>새굴림</vt:lpstr>
      <vt:lpstr>한양견고딕</vt:lpstr>
      <vt:lpstr>함초롬바탕</vt:lpstr>
      <vt:lpstr>휴먼둥근헤드라인</vt:lpstr>
      <vt:lpstr>Arial</vt:lpstr>
      <vt:lpstr>Arial Black</vt:lpstr>
      <vt:lpstr>Comic Sans MS</vt:lpstr>
      <vt:lpstr>Cooper Black</vt:lpstr>
      <vt:lpstr>Symbol</vt:lpstr>
      <vt:lpstr>Trebuchet MS</vt:lpstr>
      <vt:lpstr>Tw Cen MT</vt:lpstr>
      <vt:lpstr>Wingdings</vt:lpstr>
      <vt:lpstr>Wingdings 2</vt:lpstr>
      <vt:lpstr>가을</vt:lpstr>
      <vt:lpstr>3_Crayons</vt:lpstr>
      <vt:lpstr>PowerPoint 프레젠테이션</vt:lpstr>
      <vt:lpstr>PowerPoint 프레젠테이션</vt:lpstr>
      <vt:lpstr>정보화 사회에서의 컴퓨터의 활용   </vt:lpstr>
      <vt:lpstr>정보화 사회에서의 컴퓨터의 활용   </vt:lpstr>
      <vt:lpstr>정보화 사회에서의 컴퓨터의 활용   </vt:lpstr>
      <vt:lpstr>정보화 사회에서의 컴퓨터의 활용 </vt:lpstr>
      <vt:lpstr>정보화 사회에서의 컴퓨터의 활용 </vt:lpstr>
      <vt:lpstr>정보화 사회에서의 컴퓨터의 활용 </vt:lpstr>
      <vt:lpstr>정보화 사회에서의 컴퓨터의 활용 </vt:lpstr>
      <vt:lpstr>컴퓨터의 구성 요소 </vt:lpstr>
      <vt:lpstr>PowerPoint 프레젠테이션</vt:lpstr>
      <vt:lpstr>컴퓨터의 발전과정</vt:lpstr>
      <vt:lpstr>프로그램의 역사</vt:lpstr>
      <vt:lpstr>에이다의 프로그램</vt:lpstr>
      <vt:lpstr>PowerPoint 프레젠테이션</vt:lpstr>
      <vt:lpstr>프로그래밍 언어의 분류</vt:lpstr>
      <vt:lpstr>프로그래밍 언어 </vt:lpstr>
      <vt:lpstr>PowerPoint 프레젠테이션</vt:lpstr>
      <vt:lpstr>PowerPoint 프레젠테이션</vt:lpstr>
      <vt:lpstr>PowerPoint 프레젠테이션</vt:lpstr>
      <vt:lpstr>PowerPoint 프레젠테이션</vt:lpstr>
      <vt:lpstr>C언어의 특징</vt:lpstr>
      <vt:lpstr>PowerPoint 프레젠테이션</vt:lpstr>
      <vt:lpstr>PowerPoint 프레젠테이션</vt:lpstr>
      <vt:lpstr>PowerPoint 프레젠테이션</vt:lpstr>
      <vt:lpstr>PowerPoint 프레젠테이션</vt:lpstr>
      <vt:lpstr>알고리즘</vt:lpstr>
      <vt:lpstr>PowerPoint 프레젠테이션</vt:lpstr>
      <vt:lpstr>프로그램 개발 과정</vt:lpstr>
      <vt:lpstr>일반적인 프로그램의 형태</vt:lpstr>
      <vt:lpstr>프로그램 구현 과정</vt:lpstr>
      <vt:lpstr>디버깅(Debugging) 과정</vt:lpstr>
      <vt:lpstr>오류의 종류</vt:lpstr>
      <vt:lpstr>비주얼 스튜디오 설치 </vt:lpstr>
      <vt:lpstr>PowerPoint 프레젠테이션</vt:lpstr>
      <vt:lpstr>오류 #1</vt:lpstr>
      <vt:lpstr>오류 #2</vt:lpstr>
      <vt:lpstr>오류 #3</vt:lpstr>
      <vt:lpstr>오류 #4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user</cp:lastModifiedBy>
  <cp:revision>267</cp:revision>
  <dcterms:created xsi:type="dcterms:W3CDTF">2007-06-29T06:43:39Z</dcterms:created>
  <dcterms:modified xsi:type="dcterms:W3CDTF">2020-08-28T09:08:39Z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